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77" r:id="rId3"/>
    <p:sldId id="278" r:id="rId4"/>
    <p:sldId id="279" r:id="rId5"/>
    <p:sldId id="266" r:id="rId6"/>
    <p:sldId id="267" r:id="rId7"/>
    <p:sldId id="280" r:id="rId8"/>
    <p:sldId id="269" r:id="rId9"/>
    <p:sldId id="281" r:id="rId10"/>
    <p:sldId id="270" r:id="rId11"/>
    <p:sldId id="273" r:id="rId12"/>
    <p:sldId id="274" r:id="rId13"/>
    <p:sldId id="275" r:id="rId14"/>
    <p:sldId id="276" r:id="rId15"/>
    <p:sldId id="288" r:id="rId16"/>
    <p:sldId id="319" r:id="rId17"/>
    <p:sldId id="320" r:id="rId18"/>
    <p:sldId id="321" r:id="rId19"/>
    <p:sldId id="322" r:id="rId20"/>
    <p:sldId id="323" r:id="rId21"/>
    <p:sldId id="324" r:id="rId22"/>
    <p:sldId id="318" r:id="rId23"/>
    <p:sldId id="283" r:id="rId24"/>
    <p:sldId id="271" r:id="rId25"/>
    <p:sldId id="287" r:id="rId26"/>
    <p:sldId id="325" r:id="rId27"/>
    <p:sldId id="286" r:id="rId28"/>
    <p:sldId id="326"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63" autoAdjust="0"/>
    <p:restoredTop sz="94685" autoAdjust="0"/>
  </p:normalViewPr>
  <p:slideViewPr>
    <p:cSldViewPr>
      <p:cViewPr varScale="1">
        <p:scale>
          <a:sx n="104" d="100"/>
          <a:sy n="104" d="100"/>
        </p:scale>
        <p:origin x="70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A6D87D-F5B0-4108-83A0-E56887609B02}" type="datetimeFigureOut">
              <a:rPr lang="fr-FR" smtClean="0"/>
              <a:pPr/>
              <a:t>06/07/2018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A0C53D-6016-4FB3-B3B7-4AF76E9FEBD2}" type="slidenum">
              <a:rPr lang="fr-FR" smtClean="0"/>
              <a:pPr/>
              <a:t>‹N°›</a:t>
            </a:fld>
            <a:endParaRPr lang="fr-FR"/>
          </a:p>
        </p:txBody>
      </p:sp>
    </p:spTree>
    <p:extLst>
      <p:ext uri="{BB962C8B-B14F-4D97-AF65-F5344CB8AC3E}">
        <p14:creationId xmlns:p14="http://schemas.microsoft.com/office/powerpoint/2010/main" val="165061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2A0C53D-6016-4FB3-B3B7-4AF76E9FEBD2}" type="slidenum">
              <a:rPr lang="fr-FR" smtClean="0"/>
              <a:pPr/>
              <a:t>4</a:t>
            </a:fld>
            <a:endParaRPr lang="fr-FR"/>
          </a:p>
        </p:txBody>
      </p:sp>
    </p:spTree>
    <p:extLst>
      <p:ext uri="{BB962C8B-B14F-4D97-AF65-F5344CB8AC3E}">
        <p14:creationId xmlns:p14="http://schemas.microsoft.com/office/powerpoint/2010/main" val="2592656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FEE90DA9-D2FE-4864-831F-647F74A29CBC}" type="datetime1">
              <a:rPr lang="fr-FR" smtClean="0"/>
              <a:pPr/>
              <a:t>06/07/2018</a:t>
            </a:fld>
            <a:endParaRPr lang="fr-FR"/>
          </a:p>
        </p:txBody>
      </p:sp>
      <p:sp>
        <p:nvSpPr>
          <p:cNvPr id="5" name="Espace réservé du pied de page 4"/>
          <p:cNvSpPr>
            <a:spLocks noGrp="1"/>
          </p:cNvSpPr>
          <p:nvPr>
            <p:ph type="ftr" sz="quarter" idx="11"/>
          </p:nvPr>
        </p:nvSpPr>
        <p:spPr/>
        <p:txBody>
          <a:bodyPr/>
          <a:lstStyle/>
          <a:p>
            <a:r>
              <a:rPr lang="fr-FR"/>
              <a:t>1</a:t>
            </a:r>
          </a:p>
        </p:txBody>
      </p:sp>
      <p:sp>
        <p:nvSpPr>
          <p:cNvPr id="6" name="Espace réservé du numéro de diapositive 5"/>
          <p:cNvSpPr>
            <a:spLocks noGrp="1"/>
          </p:cNvSpPr>
          <p:nvPr>
            <p:ph type="sldNum" sz="quarter" idx="12"/>
          </p:nvPr>
        </p:nvSpPr>
        <p:spPr/>
        <p:txBody>
          <a:bodyPr/>
          <a:lstStyle/>
          <a:p>
            <a:fld id="{379C6206-6041-4B2D-9F1B-AF3027C75920}"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DD97BDB-4A30-4190-A1FD-110740DC013F}" type="datetime1">
              <a:rPr lang="fr-FR" smtClean="0"/>
              <a:pPr/>
              <a:t>06/07/2018</a:t>
            </a:fld>
            <a:endParaRPr lang="fr-FR"/>
          </a:p>
        </p:txBody>
      </p:sp>
      <p:sp>
        <p:nvSpPr>
          <p:cNvPr id="5" name="Espace réservé du pied de page 4"/>
          <p:cNvSpPr>
            <a:spLocks noGrp="1"/>
          </p:cNvSpPr>
          <p:nvPr>
            <p:ph type="ftr" sz="quarter" idx="11"/>
          </p:nvPr>
        </p:nvSpPr>
        <p:spPr/>
        <p:txBody>
          <a:bodyPr/>
          <a:lstStyle/>
          <a:p>
            <a:r>
              <a:rPr lang="fr-FR"/>
              <a:t>1</a:t>
            </a:r>
          </a:p>
        </p:txBody>
      </p:sp>
      <p:sp>
        <p:nvSpPr>
          <p:cNvPr id="6" name="Espace réservé du numéro de diapositive 5"/>
          <p:cNvSpPr>
            <a:spLocks noGrp="1"/>
          </p:cNvSpPr>
          <p:nvPr>
            <p:ph type="sldNum" sz="quarter" idx="12"/>
          </p:nvPr>
        </p:nvSpPr>
        <p:spPr/>
        <p:txBody>
          <a:bodyPr/>
          <a:lstStyle/>
          <a:p>
            <a:fld id="{379C6206-6041-4B2D-9F1B-AF3027C75920}"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83A7C54-F54F-4861-B9E0-AA1A5373EAB9}" type="datetime1">
              <a:rPr lang="fr-FR" smtClean="0"/>
              <a:pPr/>
              <a:t>06/07/2018</a:t>
            </a:fld>
            <a:endParaRPr lang="fr-FR"/>
          </a:p>
        </p:txBody>
      </p:sp>
      <p:sp>
        <p:nvSpPr>
          <p:cNvPr id="5" name="Espace réservé du pied de page 4"/>
          <p:cNvSpPr>
            <a:spLocks noGrp="1"/>
          </p:cNvSpPr>
          <p:nvPr>
            <p:ph type="ftr" sz="quarter" idx="11"/>
          </p:nvPr>
        </p:nvSpPr>
        <p:spPr/>
        <p:txBody>
          <a:bodyPr/>
          <a:lstStyle/>
          <a:p>
            <a:r>
              <a:rPr lang="fr-FR"/>
              <a:t>1</a:t>
            </a:r>
          </a:p>
        </p:txBody>
      </p:sp>
      <p:sp>
        <p:nvSpPr>
          <p:cNvPr id="6" name="Espace réservé du numéro de diapositive 5"/>
          <p:cNvSpPr>
            <a:spLocks noGrp="1"/>
          </p:cNvSpPr>
          <p:nvPr>
            <p:ph type="sldNum" sz="quarter" idx="12"/>
          </p:nvPr>
        </p:nvSpPr>
        <p:spPr/>
        <p:txBody>
          <a:bodyPr/>
          <a:lstStyle/>
          <a:p>
            <a:fld id="{379C6206-6041-4B2D-9F1B-AF3027C75920}"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7" name="Titre 1"/>
          <p:cNvSpPr>
            <a:spLocks noGrp="1"/>
          </p:cNvSpPr>
          <p:nvPr>
            <p:ph type="title"/>
          </p:nvPr>
        </p:nvSpPr>
        <p:spPr>
          <a:xfrm>
            <a:off x="1403648" y="11783"/>
            <a:ext cx="6861448" cy="829981"/>
          </a:xfrm>
        </p:spPr>
        <p:txBody>
          <a:bodyPr>
            <a:normAutofit/>
          </a:bodyPr>
          <a:lstStyle>
            <a:lvl1pPr>
              <a:defRPr sz="2400">
                <a:solidFill>
                  <a:schemeClr val="accent1"/>
                </a:solidFill>
              </a:defRPr>
            </a:lvl1pPr>
          </a:lstStyle>
          <a:p>
            <a:r>
              <a:rPr lang="fr-FR" dirty="0"/>
              <a:t>Cliquez pour modifier le style du titre</a:t>
            </a:r>
          </a:p>
        </p:txBody>
      </p:sp>
      <p:cxnSp>
        <p:nvCxnSpPr>
          <p:cNvPr id="9" name="Connecteur droit 8"/>
          <p:cNvCxnSpPr/>
          <p:nvPr userDrawn="1"/>
        </p:nvCxnSpPr>
        <p:spPr>
          <a:xfrm>
            <a:off x="0" y="836712"/>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2681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DB379A7-CFAD-4F36-800E-CA43756D9305}" type="datetime1">
              <a:rPr lang="fr-FR" smtClean="0"/>
              <a:pPr/>
              <a:t>06/07/2018</a:t>
            </a:fld>
            <a:endParaRPr lang="fr-FR"/>
          </a:p>
        </p:txBody>
      </p:sp>
      <p:sp>
        <p:nvSpPr>
          <p:cNvPr id="5" name="Espace réservé du pied de page 4"/>
          <p:cNvSpPr>
            <a:spLocks noGrp="1"/>
          </p:cNvSpPr>
          <p:nvPr>
            <p:ph type="ftr" sz="quarter" idx="11"/>
          </p:nvPr>
        </p:nvSpPr>
        <p:spPr/>
        <p:txBody>
          <a:bodyPr/>
          <a:lstStyle/>
          <a:p>
            <a:r>
              <a:rPr lang="fr-FR"/>
              <a:t>1</a:t>
            </a:r>
          </a:p>
        </p:txBody>
      </p:sp>
      <p:sp>
        <p:nvSpPr>
          <p:cNvPr id="6" name="Espace réservé du numéro de diapositive 5"/>
          <p:cNvSpPr>
            <a:spLocks noGrp="1"/>
          </p:cNvSpPr>
          <p:nvPr>
            <p:ph type="sldNum" sz="quarter" idx="12"/>
          </p:nvPr>
        </p:nvSpPr>
        <p:spPr/>
        <p:txBody>
          <a:bodyPr/>
          <a:lstStyle/>
          <a:p>
            <a:fld id="{379C6206-6041-4B2D-9F1B-AF3027C75920}"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CAB7E5F8-4403-473B-A7CA-3250F4FCA586}" type="datetime1">
              <a:rPr lang="fr-FR" smtClean="0"/>
              <a:pPr/>
              <a:t>06/07/2018</a:t>
            </a:fld>
            <a:endParaRPr lang="fr-FR"/>
          </a:p>
        </p:txBody>
      </p:sp>
      <p:sp>
        <p:nvSpPr>
          <p:cNvPr id="5" name="Espace réservé du pied de page 4"/>
          <p:cNvSpPr>
            <a:spLocks noGrp="1"/>
          </p:cNvSpPr>
          <p:nvPr>
            <p:ph type="ftr" sz="quarter" idx="11"/>
          </p:nvPr>
        </p:nvSpPr>
        <p:spPr/>
        <p:txBody>
          <a:bodyPr/>
          <a:lstStyle/>
          <a:p>
            <a:r>
              <a:rPr lang="fr-FR"/>
              <a:t>1</a:t>
            </a:r>
          </a:p>
        </p:txBody>
      </p:sp>
      <p:sp>
        <p:nvSpPr>
          <p:cNvPr id="6" name="Espace réservé du numéro de diapositive 5"/>
          <p:cNvSpPr>
            <a:spLocks noGrp="1"/>
          </p:cNvSpPr>
          <p:nvPr>
            <p:ph type="sldNum" sz="quarter" idx="12"/>
          </p:nvPr>
        </p:nvSpPr>
        <p:spPr/>
        <p:txBody>
          <a:bodyPr/>
          <a:lstStyle/>
          <a:p>
            <a:fld id="{379C6206-6041-4B2D-9F1B-AF3027C75920}"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27C1F1F-5EB2-45A1-AF3C-293E97AED214}" type="datetime1">
              <a:rPr lang="fr-FR" smtClean="0"/>
              <a:pPr/>
              <a:t>06/07/2018</a:t>
            </a:fld>
            <a:endParaRPr lang="fr-FR"/>
          </a:p>
        </p:txBody>
      </p:sp>
      <p:sp>
        <p:nvSpPr>
          <p:cNvPr id="6" name="Espace réservé du pied de page 5"/>
          <p:cNvSpPr>
            <a:spLocks noGrp="1"/>
          </p:cNvSpPr>
          <p:nvPr>
            <p:ph type="ftr" sz="quarter" idx="11"/>
          </p:nvPr>
        </p:nvSpPr>
        <p:spPr/>
        <p:txBody>
          <a:bodyPr/>
          <a:lstStyle/>
          <a:p>
            <a:r>
              <a:rPr lang="fr-FR"/>
              <a:t>1</a:t>
            </a:r>
          </a:p>
        </p:txBody>
      </p:sp>
      <p:sp>
        <p:nvSpPr>
          <p:cNvPr id="7" name="Espace réservé du numéro de diapositive 6"/>
          <p:cNvSpPr>
            <a:spLocks noGrp="1"/>
          </p:cNvSpPr>
          <p:nvPr>
            <p:ph type="sldNum" sz="quarter" idx="12"/>
          </p:nvPr>
        </p:nvSpPr>
        <p:spPr/>
        <p:txBody>
          <a:bodyPr/>
          <a:lstStyle/>
          <a:p>
            <a:fld id="{379C6206-6041-4B2D-9F1B-AF3027C75920}"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424ADB78-5D78-4BB4-B309-177FD0E1BD7A}" type="datetime1">
              <a:rPr lang="fr-FR" smtClean="0"/>
              <a:pPr/>
              <a:t>06/07/2018</a:t>
            </a:fld>
            <a:endParaRPr lang="fr-FR"/>
          </a:p>
        </p:txBody>
      </p:sp>
      <p:sp>
        <p:nvSpPr>
          <p:cNvPr id="8" name="Espace réservé du pied de page 7"/>
          <p:cNvSpPr>
            <a:spLocks noGrp="1"/>
          </p:cNvSpPr>
          <p:nvPr>
            <p:ph type="ftr" sz="quarter" idx="11"/>
          </p:nvPr>
        </p:nvSpPr>
        <p:spPr/>
        <p:txBody>
          <a:bodyPr/>
          <a:lstStyle/>
          <a:p>
            <a:r>
              <a:rPr lang="fr-FR"/>
              <a:t>1</a:t>
            </a:r>
          </a:p>
        </p:txBody>
      </p:sp>
      <p:sp>
        <p:nvSpPr>
          <p:cNvPr id="9" name="Espace réservé du numéro de diapositive 8"/>
          <p:cNvSpPr>
            <a:spLocks noGrp="1"/>
          </p:cNvSpPr>
          <p:nvPr>
            <p:ph type="sldNum" sz="quarter" idx="12"/>
          </p:nvPr>
        </p:nvSpPr>
        <p:spPr/>
        <p:txBody>
          <a:bodyPr/>
          <a:lstStyle/>
          <a:p>
            <a:fld id="{379C6206-6041-4B2D-9F1B-AF3027C75920}"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07C1877F-BD27-46A5-A946-21C7376E9F35}" type="datetime1">
              <a:rPr lang="fr-FR" smtClean="0"/>
              <a:pPr/>
              <a:t>06/07/2018</a:t>
            </a:fld>
            <a:endParaRPr lang="fr-FR"/>
          </a:p>
        </p:txBody>
      </p:sp>
      <p:sp>
        <p:nvSpPr>
          <p:cNvPr id="4" name="Espace réservé du pied de page 3"/>
          <p:cNvSpPr>
            <a:spLocks noGrp="1"/>
          </p:cNvSpPr>
          <p:nvPr>
            <p:ph type="ftr" sz="quarter" idx="11"/>
          </p:nvPr>
        </p:nvSpPr>
        <p:spPr/>
        <p:txBody>
          <a:bodyPr/>
          <a:lstStyle/>
          <a:p>
            <a:r>
              <a:rPr lang="fr-FR"/>
              <a:t>1</a:t>
            </a:r>
          </a:p>
        </p:txBody>
      </p:sp>
      <p:sp>
        <p:nvSpPr>
          <p:cNvPr id="5" name="Espace réservé du numéro de diapositive 4"/>
          <p:cNvSpPr>
            <a:spLocks noGrp="1"/>
          </p:cNvSpPr>
          <p:nvPr>
            <p:ph type="sldNum" sz="quarter" idx="12"/>
          </p:nvPr>
        </p:nvSpPr>
        <p:spPr/>
        <p:txBody>
          <a:bodyPr/>
          <a:lstStyle/>
          <a:p>
            <a:fld id="{379C6206-6041-4B2D-9F1B-AF3027C75920}"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E63E5E3-2014-4EFC-9505-BE7FB8853960}" type="datetime1">
              <a:rPr lang="fr-FR" smtClean="0"/>
              <a:pPr/>
              <a:t>06/07/2018</a:t>
            </a:fld>
            <a:endParaRPr lang="fr-FR"/>
          </a:p>
        </p:txBody>
      </p:sp>
      <p:sp>
        <p:nvSpPr>
          <p:cNvPr id="3" name="Espace réservé du pied de page 2"/>
          <p:cNvSpPr>
            <a:spLocks noGrp="1"/>
          </p:cNvSpPr>
          <p:nvPr>
            <p:ph type="ftr" sz="quarter" idx="11"/>
          </p:nvPr>
        </p:nvSpPr>
        <p:spPr/>
        <p:txBody>
          <a:bodyPr/>
          <a:lstStyle/>
          <a:p>
            <a:r>
              <a:rPr lang="fr-FR"/>
              <a:t>1</a:t>
            </a:r>
          </a:p>
        </p:txBody>
      </p:sp>
      <p:sp>
        <p:nvSpPr>
          <p:cNvPr id="4" name="Espace réservé du numéro de diapositive 3"/>
          <p:cNvSpPr>
            <a:spLocks noGrp="1"/>
          </p:cNvSpPr>
          <p:nvPr>
            <p:ph type="sldNum" sz="quarter" idx="12"/>
          </p:nvPr>
        </p:nvSpPr>
        <p:spPr/>
        <p:txBody>
          <a:bodyPr/>
          <a:lstStyle/>
          <a:p>
            <a:fld id="{379C6206-6041-4B2D-9F1B-AF3027C75920}"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24A4538-546E-4FA3-A846-D6AEB42C6B24}" type="datetime1">
              <a:rPr lang="fr-FR" smtClean="0"/>
              <a:pPr/>
              <a:t>06/07/2018</a:t>
            </a:fld>
            <a:endParaRPr lang="fr-FR"/>
          </a:p>
        </p:txBody>
      </p:sp>
      <p:sp>
        <p:nvSpPr>
          <p:cNvPr id="6" name="Espace réservé du pied de page 5"/>
          <p:cNvSpPr>
            <a:spLocks noGrp="1"/>
          </p:cNvSpPr>
          <p:nvPr>
            <p:ph type="ftr" sz="quarter" idx="11"/>
          </p:nvPr>
        </p:nvSpPr>
        <p:spPr/>
        <p:txBody>
          <a:bodyPr/>
          <a:lstStyle/>
          <a:p>
            <a:r>
              <a:rPr lang="fr-FR"/>
              <a:t>1</a:t>
            </a:r>
          </a:p>
        </p:txBody>
      </p:sp>
      <p:sp>
        <p:nvSpPr>
          <p:cNvPr id="7" name="Espace réservé du numéro de diapositive 6"/>
          <p:cNvSpPr>
            <a:spLocks noGrp="1"/>
          </p:cNvSpPr>
          <p:nvPr>
            <p:ph type="sldNum" sz="quarter" idx="12"/>
          </p:nvPr>
        </p:nvSpPr>
        <p:spPr/>
        <p:txBody>
          <a:bodyPr/>
          <a:lstStyle/>
          <a:p>
            <a:fld id="{379C6206-6041-4B2D-9F1B-AF3027C75920}"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05BB21C3-D64B-4D66-A4E1-D69D49437A05}" type="datetime1">
              <a:rPr lang="fr-FR" smtClean="0"/>
              <a:pPr/>
              <a:t>06/07/2018</a:t>
            </a:fld>
            <a:endParaRPr lang="fr-FR"/>
          </a:p>
        </p:txBody>
      </p:sp>
      <p:sp>
        <p:nvSpPr>
          <p:cNvPr id="6" name="Espace réservé du pied de page 5"/>
          <p:cNvSpPr>
            <a:spLocks noGrp="1"/>
          </p:cNvSpPr>
          <p:nvPr>
            <p:ph type="ftr" sz="quarter" idx="11"/>
          </p:nvPr>
        </p:nvSpPr>
        <p:spPr/>
        <p:txBody>
          <a:bodyPr/>
          <a:lstStyle/>
          <a:p>
            <a:r>
              <a:rPr lang="fr-FR"/>
              <a:t>1</a:t>
            </a:r>
          </a:p>
        </p:txBody>
      </p:sp>
      <p:sp>
        <p:nvSpPr>
          <p:cNvPr id="7" name="Espace réservé du numéro de diapositive 6"/>
          <p:cNvSpPr>
            <a:spLocks noGrp="1"/>
          </p:cNvSpPr>
          <p:nvPr>
            <p:ph type="sldNum" sz="quarter" idx="12"/>
          </p:nvPr>
        </p:nvSpPr>
        <p:spPr/>
        <p:txBody>
          <a:bodyPr/>
          <a:lstStyle/>
          <a:p>
            <a:fld id="{379C6206-6041-4B2D-9F1B-AF3027C75920}"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37B843-A375-4793-BCFE-53737E6F5B34}" type="datetime1">
              <a:rPr lang="fr-FR" smtClean="0"/>
              <a:pPr/>
              <a:t>06/07/2018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1</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9C6206-6041-4B2D-9F1B-AF3027C75920}"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affiligue.org/"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0"/>
            <a:ext cx="9144000" cy="2420888"/>
          </a:xfrm>
        </p:spPr>
        <p:txBody>
          <a:bodyPr>
            <a:noAutofit/>
          </a:bodyPr>
          <a:lstStyle/>
          <a:p>
            <a:endParaRPr lang="fr-FR" sz="2800" dirty="0">
              <a:solidFill>
                <a:srgbClr val="0070C0"/>
              </a:solidFill>
            </a:endParaRPr>
          </a:p>
          <a:p>
            <a:r>
              <a:rPr lang="fr-FR" sz="2800" dirty="0">
                <a:solidFill>
                  <a:srgbClr val="0070C0"/>
                </a:solidFill>
              </a:rPr>
              <a:t>Webaffiligue-Association</a:t>
            </a:r>
          </a:p>
        </p:txBody>
      </p:sp>
      <p:cxnSp>
        <p:nvCxnSpPr>
          <p:cNvPr id="12" name="Connecteur droit 11"/>
          <p:cNvCxnSpPr/>
          <p:nvPr/>
        </p:nvCxnSpPr>
        <p:spPr>
          <a:xfrm>
            <a:off x="-108520" y="6165304"/>
            <a:ext cx="9361040" cy="0"/>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Image 13"/>
          <p:cNvPicPr/>
          <p:nvPr/>
        </p:nvPicPr>
        <p:blipFill>
          <a:blip r:embed="rId2" cstate="print">
            <a:extLst>
              <a:ext uri="{28A0092B-C50C-407E-A947-70E740481C1C}">
                <a14:useLocalDpi xmlns:a14="http://schemas.microsoft.com/office/drawing/2010/main" val="0"/>
              </a:ext>
            </a:extLst>
          </a:blip>
          <a:stretch>
            <a:fillRect/>
          </a:stretch>
        </p:blipFill>
        <p:spPr>
          <a:xfrm>
            <a:off x="395536" y="6226696"/>
            <a:ext cx="2039815" cy="470047"/>
          </a:xfrm>
          <a:prstGeom prst="rect">
            <a:avLst/>
          </a:prstGeom>
        </p:spPr>
      </p:pic>
      <p:sp>
        <p:nvSpPr>
          <p:cNvPr id="18" name="ZoneTexte 17"/>
          <p:cNvSpPr txBox="1"/>
          <p:nvPr/>
        </p:nvSpPr>
        <p:spPr>
          <a:xfrm>
            <a:off x="0" y="1234208"/>
            <a:ext cx="9144000" cy="1077218"/>
          </a:xfrm>
          <a:prstGeom prst="rect">
            <a:avLst/>
          </a:prstGeom>
          <a:solidFill>
            <a:schemeClr val="accent1"/>
          </a:solidFill>
        </p:spPr>
        <p:txBody>
          <a:bodyPr wrap="square" rtlCol="0" anchor="ctr" anchorCtr="0">
            <a:spAutoFit/>
          </a:bodyPr>
          <a:lstStyle/>
          <a:p>
            <a:pPr algn="ctr"/>
            <a:endParaRPr lang="fr-FR" dirty="0">
              <a:solidFill>
                <a:schemeClr val="bg1"/>
              </a:solidFill>
            </a:endParaRPr>
          </a:p>
          <a:p>
            <a:pPr algn="ctr"/>
            <a:r>
              <a:rPr lang="fr-FR" sz="2800" dirty="0">
                <a:solidFill>
                  <a:schemeClr val="bg1"/>
                </a:solidFill>
              </a:rPr>
              <a:t>Gérer les adhésions Usep</a:t>
            </a:r>
          </a:p>
          <a:p>
            <a:pPr algn="ctr"/>
            <a:endParaRPr lang="fr-FR" dirty="0"/>
          </a:p>
        </p:txBody>
      </p:sp>
      <p:sp>
        <p:nvSpPr>
          <p:cNvPr id="10" name="Espace réservé du texte 2"/>
          <p:cNvSpPr txBox="1">
            <a:spLocks/>
          </p:cNvSpPr>
          <p:nvPr/>
        </p:nvSpPr>
        <p:spPr>
          <a:xfrm>
            <a:off x="2627784" y="6165304"/>
            <a:ext cx="5989637" cy="792088"/>
          </a:xfrm>
          <a:prstGeom prst="rect">
            <a:avLst/>
          </a:prstGeom>
        </p:spPr>
        <p:txBody>
          <a:bodyPr vert="horz" lIns="91440" tIns="45720" rIns="91440" bIns="45720" rtlCol="0">
            <a:noAutofit/>
          </a:bodyPr>
          <a:lstStyle/>
          <a:p>
            <a:pPr lvl="0">
              <a:spcBef>
                <a:spcPct val="20000"/>
              </a:spcBef>
              <a:defRPr/>
            </a:pPr>
            <a:endParaRPr lang="fr-FR" sz="900" b="1" dirty="0">
              <a:solidFill>
                <a:schemeClr val="tx1">
                  <a:tint val="75000"/>
                </a:schemeClr>
              </a:solidFill>
              <a:ea typeface="Roboto" pitchFamily="2" charset="0"/>
            </a:endParaRPr>
          </a:p>
          <a:p>
            <a:pPr lvl="0">
              <a:spcBef>
                <a:spcPct val="20000"/>
              </a:spcBef>
              <a:defRPr/>
            </a:pPr>
            <a:r>
              <a:rPr lang="fr-FR" sz="900" b="1" dirty="0">
                <a:solidFill>
                  <a:schemeClr val="tx1">
                    <a:tint val="75000"/>
                  </a:schemeClr>
                </a:solidFill>
                <a:ea typeface="Roboto" pitchFamily="2" charset="0"/>
              </a:rPr>
              <a:t>Assistance technique nationale </a:t>
            </a:r>
          </a:p>
          <a:p>
            <a:pPr lvl="0">
              <a:spcBef>
                <a:spcPct val="20000"/>
              </a:spcBef>
              <a:defRPr/>
            </a:pPr>
            <a:r>
              <a:rPr lang="fr-FR" sz="900" dirty="0">
                <a:solidFill>
                  <a:schemeClr val="tx1">
                    <a:tint val="75000"/>
                  </a:schemeClr>
                </a:solidFill>
                <a:ea typeface="Roboto" pitchFamily="2" charset="0"/>
              </a:rPr>
              <a:t>webaffiligue@laligue.org</a:t>
            </a:r>
            <a:endParaRPr lang="fr-FR" sz="900" dirty="0">
              <a:solidFill>
                <a:schemeClr val="tx1">
                  <a:tint val="75000"/>
                </a:schemeClr>
              </a:solidFill>
            </a:endParaRPr>
          </a:p>
        </p:txBody>
      </p:sp>
      <p:sp>
        <p:nvSpPr>
          <p:cNvPr id="16" name="Espace réservé du numéro de diapositive 8"/>
          <p:cNvSpPr txBox="1">
            <a:spLocks/>
          </p:cNvSpPr>
          <p:nvPr/>
        </p:nvSpPr>
        <p:spPr>
          <a:xfrm>
            <a:off x="6553200" y="6237312"/>
            <a:ext cx="2133600" cy="653157"/>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schemeClr val="tx1">
                    <a:tint val="75000"/>
                  </a:schemeClr>
                </a:solidFill>
                <a:effectLst/>
                <a:uLnTx/>
                <a:uFillTx/>
                <a:latin typeface="+mn-lt"/>
                <a:ea typeface="+mn-ea"/>
                <a:cs typeface="+mn-cs"/>
              </a:rPr>
              <a:t>Version 06/06/2018</a:t>
            </a:r>
          </a:p>
          <a:p>
            <a:pPr marL="0" marR="0" lvl="0" indent="0" algn="r" defTabSz="914400" rtl="0" eaLnBrk="1" fontAlgn="auto" latinLnBrk="0" hangingPunct="1">
              <a:lnSpc>
                <a:spcPct val="100000"/>
              </a:lnSpc>
              <a:spcBef>
                <a:spcPts val="0"/>
              </a:spcBef>
              <a:spcAft>
                <a:spcPts val="0"/>
              </a:spcAft>
              <a:buClrTx/>
              <a:buSzTx/>
              <a:buFontTx/>
              <a:buNone/>
              <a:tabLst/>
              <a:defRPr/>
            </a:pPr>
            <a:fld id="{43D8E949-95A7-4B5B-98A3-3EA19D180671}" type="slidenum">
              <a:rPr kumimoji="0" lang="fr-FR" sz="9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9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026" name="Picture 2"/>
          <p:cNvPicPr>
            <a:picLocks noChangeAspect="1" noChangeArrowheads="1"/>
          </p:cNvPicPr>
          <p:nvPr/>
        </p:nvPicPr>
        <p:blipFill>
          <a:blip r:embed="rId3" cstate="print"/>
          <a:srcRect/>
          <a:stretch>
            <a:fillRect/>
          </a:stretch>
        </p:blipFill>
        <p:spPr bwMode="auto">
          <a:xfrm>
            <a:off x="395536" y="2852936"/>
            <a:ext cx="8424936" cy="263045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548680"/>
            <a:ext cx="8959850" cy="3911600"/>
          </a:xfrm>
          <a:prstGeom prst="rect">
            <a:avLst/>
          </a:prstGeom>
          <a:noFill/>
          <a:ln w="9525">
            <a:noFill/>
            <a:miter lim="800000"/>
            <a:headEnd/>
            <a:tailEnd/>
          </a:ln>
        </p:spPr>
      </p:pic>
      <p:sp>
        <p:nvSpPr>
          <p:cNvPr id="3" name="Sous-titre 2"/>
          <p:cNvSpPr>
            <a:spLocks noGrp="1"/>
          </p:cNvSpPr>
          <p:nvPr>
            <p:ph type="subTitle" idx="1"/>
          </p:nvPr>
        </p:nvSpPr>
        <p:spPr>
          <a:xfrm>
            <a:off x="0" y="0"/>
            <a:ext cx="9144000" cy="1752600"/>
          </a:xfrm>
        </p:spPr>
        <p:txBody>
          <a:bodyPr>
            <a:normAutofit/>
          </a:bodyPr>
          <a:lstStyle/>
          <a:p>
            <a:r>
              <a:rPr lang="fr-FR" sz="2800" dirty="0">
                <a:solidFill>
                  <a:srgbClr val="0070C0"/>
                </a:solidFill>
              </a:rPr>
              <a:t>Renouveler une adhésion adulte Usep</a:t>
            </a:r>
          </a:p>
        </p:txBody>
      </p:sp>
      <p:sp>
        <p:nvSpPr>
          <p:cNvPr id="7" name="ZoneTexte 6"/>
          <p:cNvSpPr txBox="1"/>
          <p:nvPr/>
        </p:nvSpPr>
        <p:spPr>
          <a:xfrm>
            <a:off x="251520" y="4941168"/>
            <a:ext cx="8892480" cy="523220"/>
          </a:xfrm>
          <a:prstGeom prst="rect">
            <a:avLst/>
          </a:prstGeom>
          <a:noFill/>
        </p:spPr>
        <p:txBody>
          <a:bodyPr wrap="square" rtlCol="0">
            <a:spAutoFit/>
          </a:bodyPr>
          <a:lstStyle/>
          <a:p>
            <a:r>
              <a:rPr lang="fr-FR" sz="1400" dirty="0"/>
              <a:t>Le message suivant apparaît.</a:t>
            </a:r>
          </a:p>
          <a:p>
            <a:r>
              <a:rPr lang="fr-FR" sz="1400" dirty="0"/>
              <a:t>Cliquez sur Oui pour valider la demande de renouvellement de cette adhésion.</a:t>
            </a:r>
          </a:p>
        </p:txBody>
      </p:sp>
      <p:sp>
        <p:nvSpPr>
          <p:cNvPr id="9" name="Rectangle 8"/>
          <p:cNvSpPr/>
          <p:nvPr/>
        </p:nvSpPr>
        <p:spPr>
          <a:xfrm>
            <a:off x="1331640" y="2492896"/>
            <a:ext cx="6336704" cy="11521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avec flèche 10"/>
          <p:cNvCxnSpPr/>
          <p:nvPr/>
        </p:nvCxnSpPr>
        <p:spPr>
          <a:xfrm>
            <a:off x="1115616" y="1988840"/>
            <a:ext cx="360040" cy="432048"/>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108520" y="6597352"/>
            <a:ext cx="936104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Espace réservé du texte 2"/>
          <p:cNvSpPr txBox="1">
            <a:spLocks/>
          </p:cNvSpPr>
          <p:nvPr/>
        </p:nvSpPr>
        <p:spPr>
          <a:xfrm>
            <a:off x="107504" y="6597352"/>
            <a:ext cx="5989637" cy="504056"/>
          </a:xfrm>
          <a:prstGeom prst="rect">
            <a:avLst/>
          </a:prstGeom>
        </p:spPr>
        <p:txBody>
          <a:bodyPr vert="horz" lIns="91440" tIns="45720" rIns="91440" bIns="45720" rtlCol="0">
            <a:noAutofit/>
          </a:bodyPr>
          <a:lstStyle/>
          <a:p>
            <a:pPr lvl="0">
              <a:spcBef>
                <a:spcPct val="20000"/>
              </a:spcBef>
              <a:defRPr/>
            </a:pPr>
            <a:r>
              <a:rPr lang="fr-FR" sz="900" b="1" dirty="0">
                <a:solidFill>
                  <a:schemeClr val="tx1">
                    <a:tint val="75000"/>
                  </a:schemeClr>
                </a:solidFill>
                <a:ea typeface="Roboto" pitchFamily="2" charset="0"/>
              </a:rPr>
              <a:t>Webaffiligue – Association : Gérer les adhésions Usep</a:t>
            </a:r>
            <a:endParaRPr lang="fr-FR" sz="900" dirty="0">
              <a:solidFill>
                <a:schemeClr val="tx1">
                  <a:tint val="75000"/>
                </a:schemeClr>
              </a:solidFill>
            </a:endParaRPr>
          </a:p>
        </p:txBody>
      </p:sp>
      <p:sp>
        <p:nvSpPr>
          <p:cNvPr id="16" name="Espace réservé du numéro de diapositive 8"/>
          <p:cNvSpPr txBox="1">
            <a:spLocks/>
          </p:cNvSpPr>
          <p:nvPr/>
        </p:nvSpPr>
        <p:spPr>
          <a:xfrm>
            <a:off x="6553200" y="6525344"/>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3D8E949-95A7-4B5B-98A3-3EA19D180671}" type="slidenum">
              <a:rPr kumimoji="0" lang="fr-FR" sz="9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9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 y="548680"/>
            <a:ext cx="9138857" cy="4176464"/>
          </a:xfrm>
          <a:prstGeom prst="rect">
            <a:avLst/>
          </a:prstGeom>
          <a:noFill/>
          <a:ln w="9525">
            <a:solidFill>
              <a:schemeClr val="accent1"/>
            </a:solidFill>
            <a:miter lim="800000"/>
            <a:headEnd/>
            <a:tailEnd/>
          </a:ln>
        </p:spPr>
      </p:pic>
      <p:sp>
        <p:nvSpPr>
          <p:cNvPr id="3" name="Sous-titre 2"/>
          <p:cNvSpPr>
            <a:spLocks noGrp="1"/>
          </p:cNvSpPr>
          <p:nvPr>
            <p:ph type="subTitle" idx="1"/>
          </p:nvPr>
        </p:nvSpPr>
        <p:spPr>
          <a:xfrm>
            <a:off x="0" y="0"/>
            <a:ext cx="9144000" cy="1752600"/>
          </a:xfrm>
        </p:spPr>
        <p:txBody>
          <a:bodyPr>
            <a:normAutofit/>
          </a:bodyPr>
          <a:lstStyle/>
          <a:p>
            <a:r>
              <a:rPr lang="fr-FR" sz="2800" dirty="0">
                <a:solidFill>
                  <a:srgbClr val="0070C0"/>
                </a:solidFill>
              </a:rPr>
              <a:t>Renouveler une adhésion adulte Usep</a:t>
            </a:r>
          </a:p>
        </p:txBody>
      </p:sp>
      <p:sp>
        <p:nvSpPr>
          <p:cNvPr id="7" name="ZoneTexte 6"/>
          <p:cNvSpPr txBox="1"/>
          <p:nvPr/>
        </p:nvSpPr>
        <p:spPr>
          <a:xfrm>
            <a:off x="251520" y="5013176"/>
            <a:ext cx="8892480" cy="1384995"/>
          </a:xfrm>
          <a:prstGeom prst="rect">
            <a:avLst/>
          </a:prstGeom>
          <a:noFill/>
        </p:spPr>
        <p:txBody>
          <a:bodyPr wrap="square" rtlCol="0">
            <a:spAutoFit/>
          </a:bodyPr>
          <a:lstStyle/>
          <a:p>
            <a:r>
              <a:rPr lang="fr-FR" sz="1400" dirty="0"/>
              <a:t>Si la demande d’adhésion ne nécessite pas d’information complémentaire à saisir, la demande de renouvellement est acceptée tout de suite. L’adhérent.e apparait maintenant avec l’état « à transférer à la fd ».</a:t>
            </a:r>
          </a:p>
          <a:p>
            <a:endParaRPr lang="fr-FR" sz="1400" dirty="0"/>
          </a:p>
          <a:p>
            <a:r>
              <a:rPr lang="fr-FR" sz="1400" dirty="0"/>
              <a:t>Vous pouvez procéder à un autre renouvellement ou à la saisie d’</a:t>
            </a:r>
            <a:r>
              <a:rPr lang="fr-FR" sz="1400" dirty="0" err="1"/>
              <a:t>un.e</a:t>
            </a:r>
            <a:r>
              <a:rPr lang="fr-FR" sz="1400" dirty="0"/>
              <a:t> </a:t>
            </a:r>
            <a:r>
              <a:rPr lang="fr-FR" sz="1400" dirty="0" err="1"/>
              <a:t>nouvel.le</a:t>
            </a:r>
            <a:r>
              <a:rPr lang="fr-FR" sz="1400" dirty="0"/>
              <a:t> adhérent.e. </a:t>
            </a:r>
          </a:p>
          <a:p>
            <a:r>
              <a:rPr lang="fr-FR" sz="1400" dirty="0"/>
              <a:t>Quand vous avez terminé avant de quitter ce menu, cliquez sur le bouton vert « Transférer les modifications à la Fédération » pour qu’elle les traite.  </a:t>
            </a:r>
          </a:p>
        </p:txBody>
      </p:sp>
      <p:cxnSp>
        <p:nvCxnSpPr>
          <p:cNvPr id="11" name="Connecteur droit avec flèche 10"/>
          <p:cNvCxnSpPr/>
          <p:nvPr/>
        </p:nvCxnSpPr>
        <p:spPr>
          <a:xfrm>
            <a:off x="7596336" y="3356992"/>
            <a:ext cx="360040" cy="432048"/>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V="1">
            <a:off x="6948264" y="1556792"/>
            <a:ext cx="495672" cy="440432"/>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108520" y="6597352"/>
            <a:ext cx="936104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Espace réservé du texte 2"/>
          <p:cNvSpPr txBox="1">
            <a:spLocks/>
          </p:cNvSpPr>
          <p:nvPr/>
        </p:nvSpPr>
        <p:spPr>
          <a:xfrm>
            <a:off x="107504" y="6597352"/>
            <a:ext cx="5989637" cy="504056"/>
          </a:xfrm>
          <a:prstGeom prst="rect">
            <a:avLst/>
          </a:prstGeom>
        </p:spPr>
        <p:txBody>
          <a:bodyPr vert="horz" lIns="91440" tIns="45720" rIns="91440" bIns="45720" rtlCol="0">
            <a:noAutofit/>
          </a:bodyPr>
          <a:lstStyle/>
          <a:p>
            <a:pPr lvl="0">
              <a:spcBef>
                <a:spcPct val="20000"/>
              </a:spcBef>
              <a:defRPr/>
            </a:pPr>
            <a:r>
              <a:rPr lang="fr-FR" sz="900" b="1" dirty="0">
                <a:solidFill>
                  <a:schemeClr val="tx1">
                    <a:tint val="75000"/>
                  </a:schemeClr>
                </a:solidFill>
                <a:ea typeface="Roboto" pitchFamily="2" charset="0"/>
              </a:rPr>
              <a:t>Webaffiligue – Association : Gérer les adhésions Usep</a:t>
            </a:r>
            <a:endParaRPr lang="fr-FR" sz="900" dirty="0">
              <a:solidFill>
                <a:schemeClr val="tx1">
                  <a:tint val="75000"/>
                </a:schemeClr>
              </a:solidFill>
            </a:endParaRPr>
          </a:p>
        </p:txBody>
      </p:sp>
      <p:sp>
        <p:nvSpPr>
          <p:cNvPr id="14" name="Espace réservé du numéro de diapositive 8"/>
          <p:cNvSpPr txBox="1">
            <a:spLocks/>
          </p:cNvSpPr>
          <p:nvPr/>
        </p:nvSpPr>
        <p:spPr>
          <a:xfrm>
            <a:off x="6553200" y="6525344"/>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3D8E949-95A7-4B5B-98A3-3EA19D180671}" type="slidenum">
              <a:rPr kumimoji="0" lang="fr-FR" sz="9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9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p:cNvPicPr>
            <a:picLocks noChangeAspect="1" noChangeArrowheads="1"/>
          </p:cNvPicPr>
          <p:nvPr/>
        </p:nvPicPr>
        <p:blipFill>
          <a:blip r:embed="rId2" cstate="print"/>
          <a:srcRect/>
          <a:stretch>
            <a:fillRect/>
          </a:stretch>
        </p:blipFill>
        <p:spPr bwMode="auto">
          <a:xfrm>
            <a:off x="0" y="548679"/>
            <a:ext cx="9144000" cy="4136571"/>
          </a:xfrm>
          <a:prstGeom prst="rect">
            <a:avLst/>
          </a:prstGeom>
          <a:noFill/>
          <a:ln w="9525">
            <a:noFill/>
            <a:miter lim="800000"/>
            <a:headEnd/>
            <a:tailEnd/>
          </a:ln>
        </p:spPr>
      </p:pic>
      <p:sp>
        <p:nvSpPr>
          <p:cNvPr id="3" name="Sous-titre 2"/>
          <p:cNvSpPr>
            <a:spLocks noGrp="1"/>
          </p:cNvSpPr>
          <p:nvPr>
            <p:ph type="subTitle" idx="1"/>
          </p:nvPr>
        </p:nvSpPr>
        <p:spPr>
          <a:xfrm>
            <a:off x="0" y="0"/>
            <a:ext cx="9144000" cy="1752600"/>
          </a:xfrm>
        </p:spPr>
        <p:txBody>
          <a:bodyPr>
            <a:normAutofit/>
          </a:bodyPr>
          <a:lstStyle/>
          <a:p>
            <a:r>
              <a:rPr lang="fr-FR" sz="2800" dirty="0">
                <a:solidFill>
                  <a:srgbClr val="0070C0"/>
                </a:solidFill>
              </a:rPr>
              <a:t>Renouveler une adhésion adulte Usep</a:t>
            </a:r>
          </a:p>
        </p:txBody>
      </p:sp>
      <p:sp>
        <p:nvSpPr>
          <p:cNvPr id="7" name="ZoneTexte 6"/>
          <p:cNvSpPr txBox="1"/>
          <p:nvPr/>
        </p:nvSpPr>
        <p:spPr>
          <a:xfrm>
            <a:off x="251520" y="4869160"/>
            <a:ext cx="8892480" cy="1169551"/>
          </a:xfrm>
          <a:prstGeom prst="rect">
            <a:avLst/>
          </a:prstGeom>
          <a:noFill/>
        </p:spPr>
        <p:txBody>
          <a:bodyPr wrap="square" rtlCol="0">
            <a:spAutoFit/>
          </a:bodyPr>
          <a:lstStyle/>
          <a:p>
            <a:r>
              <a:rPr lang="fr-FR" sz="1400" dirty="0"/>
              <a:t>Quand vous cliquez sur le bouton « Transfert les modifications à la fédération », ce message apparaît pour vous détailler ce qui est transmis à votre fédération.</a:t>
            </a:r>
          </a:p>
          <a:p>
            <a:endParaRPr lang="fr-FR" sz="1400" dirty="0"/>
          </a:p>
          <a:p>
            <a:r>
              <a:rPr lang="fr-FR" sz="1400" dirty="0"/>
              <a:t>Cliquez sur OUI pour un transfert immédiat.</a:t>
            </a:r>
          </a:p>
          <a:p>
            <a:endParaRPr lang="fr-FR" sz="1400" dirty="0"/>
          </a:p>
        </p:txBody>
      </p:sp>
      <p:cxnSp>
        <p:nvCxnSpPr>
          <p:cNvPr id="11" name="Connecteur droit avec flèche 10"/>
          <p:cNvCxnSpPr/>
          <p:nvPr/>
        </p:nvCxnSpPr>
        <p:spPr>
          <a:xfrm>
            <a:off x="1043608" y="1700808"/>
            <a:ext cx="360040" cy="432048"/>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331640" y="2060848"/>
            <a:ext cx="6552728" cy="25922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12"/>
          <p:cNvCxnSpPr/>
          <p:nvPr/>
        </p:nvCxnSpPr>
        <p:spPr>
          <a:xfrm>
            <a:off x="-108520" y="6597352"/>
            <a:ext cx="936104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Espace réservé du texte 2"/>
          <p:cNvSpPr txBox="1">
            <a:spLocks/>
          </p:cNvSpPr>
          <p:nvPr/>
        </p:nvSpPr>
        <p:spPr>
          <a:xfrm>
            <a:off x="107504" y="6597352"/>
            <a:ext cx="5989637" cy="504056"/>
          </a:xfrm>
          <a:prstGeom prst="rect">
            <a:avLst/>
          </a:prstGeom>
        </p:spPr>
        <p:txBody>
          <a:bodyPr vert="horz" lIns="91440" tIns="45720" rIns="91440" bIns="45720" rtlCol="0">
            <a:noAutofit/>
          </a:bodyPr>
          <a:lstStyle/>
          <a:p>
            <a:pPr lvl="0">
              <a:spcBef>
                <a:spcPct val="20000"/>
              </a:spcBef>
              <a:defRPr/>
            </a:pPr>
            <a:r>
              <a:rPr lang="fr-FR" sz="900" b="1" dirty="0">
                <a:solidFill>
                  <a:schemeClr val="tx1">
                    <a:tint val="75000"/>
                  </a:schemeClr>
                </a:solidFill>
                <a:ea typeface="Roboto" pitchFamily="2" charset="0"/>
              </a:rPr>
              <a:t>Webaffiligue – Association : Gérer les adhésions Usep</a:t>
            </a:r>
            <a:endParaRPr lang="fr-FR" sz="900" dirty="0">
              <a:solidFill>
                <a:schemeClr val="tx1">
                  <a:tint val="75000"/>
                </a:schemeClr>
              </a:solidFill>
            </a:endParaRPr>
          </a:p>
        </p:txBody>
      </p:sp>
      <p:sp>
        <p:nvSpPr>
          <p:cNvPr id="15" name="Espace réservé du numéro de diapositive 8"/>
          <p:cNvSpPr txBox="1">
            <a:spLocks/>
          </p:cNvSpPr>
          <p:nvPr/>
        </p:nvSpPr>
        <p:spPr>
          <a:xfrm>
            <a:off x="6553200" y="6525344"/>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3D8E949-95A7-4B5B-98A3-3EA19D180671}" type="slidenum">
              <a:rPr kumimoji="0" lang="fr-FR" sz="9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9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srcRect/>
          <a:stretch>
            <a:fillRect/>
          </a:stretch>
        </p:blipFill>
        <p:spPr bwMode="auto">
          <a:xfrm>
            <a:off x="0" y="548679"/>
            <a:ext cx="9144000" cy="3848017"/>
          </a:xfrm>
          <a:prstGeom prst="rect">
            <a:avLst/>
          </a:prstGeom>
          <a:noFill/>
          <a:ln w="9525">
            <a:noFill/>
            <a:miter lim="800000"/>
            <a:headEnd/>
            <a:tailEnd/>
          </a:ln>
        </p:spPr>
      </p:pic>
      <p:sp>
        <p:nvSpPr>
          <p:cNvPr id="3" name="Sous-titre 2"/>
          <p:cNvSpPr>
            <a:spLocks noGrp="1"/>
          </p:cNvSpPr>
          <p:nvPr>
            <p:ph type="subTitle" idx="1"/>
          </p:nvPr>
        </p:nvSpPr>
        <p:spPr>
          <a:xfrm>
            <a:off x="0" y="0"/>
            <a:ext cx="9144000" cy="1752600"/>
          </a:xfrm>
        </p:spPr>
        <p:txBody>
          <a:bodyPr>
            <a:normAutofit/>
          </a:bodyPr>
          <a:lstStyle/>
          <a:p>
            <a:r>
              <a:rPr lang="fr-FR" sz="2800" dirty="0">
                <a:solidFill>
                  <a:srgbClr val="0070C0"/>
                </a:solidFill>
              </a:rPr>
              <a:t>Renouveler une adhésion adulte Usep</a:t>
            </a:r>
          </a:p>
        </p:txBody>
      </p:sp>
      <p:sp>
        <p:nvSpPr>
          <p:cNvPr id="7" name="ZoneTexte 6"/>
          <p:cNvSpPr txBox="1"/>
          <p:nvPr/>
        </p:nvSpPr>
        <p:spPr>
          <a:xfrm>
            <a:off x="251520" y="4437112"/>
            <a:ext cx="8892480" cy="2246769"/>
          </a:xfrm>
          <a:prstGeom prst="rect">
            <a:avLst/>
          </a:prstGeom>
          <a:noFill/>
        </p:spPr>
        <p:txBody>
          <a:bodyPr wrap="square" rtlCol="0">
            <a:spAutoFit/>
          </a:bodyPr>
          <a:lstStyle/>
          <a:p>
            <a:r>
              <a:rPr lang="fr-FR" sz="1400" dirty="0"/>
              <a:t>Ce message vous confirme l’envoi des données.</a:t>
            </a:r>
          </a:p>
          <a:p>
            <a:r>
              <a:rPr lang="fr-FR" sz="1400" dirty="0"/>
              <a:t>Les bordereaux de transferts sont à votre disposition dans le menu « Mes adhésions=&gt;Historique des transferts à la fédé » pour vous permettre de retrouver le détail des noms des adhérents.es contenus.es dans chaque envoi.</a:t>
            </a:r>
          </a:p>
          <a:p>
            <a:endParaRPr lang="fr-FR" sz="1400" dirty="0"/>
          </a:p>
          <a:p>
            <a:r>
              <a:rPr lang="fr-FR" sz="1400" dirty="0"/>
              <a:t>Les adhérents transférés ont l’état :</a:t>
            </a:r>
          </a:p>
          <a:p>
            <a:endParaRPr lang="fr-FR" sz="1400" dirty="0"/>
          </a:p>
          <a:p>
            <a:endParaRPr lang="fr-FR" sz="1400" dirty="0"/>
          </a:p>
          <a:p>
            <a:endParaRPr lang="fr-FR" sz="1400" dirty="0"/>
          </a:p>
          <a:p>
            <a:r>
              <a:rPr lang="fr-FR" sz="1400" dirty="0"/>
              <a:t>Si vous le souhaitez vous pouvez procéder à de nouvelles adhésions, sans attendre la validation par la fédération de ces adhésions en cours.</a:t>
            </a:r>
          </a:p>
        </p:txBody>
      </p:sp>
      <p:cxnSp>
        <p:nvCxnSpPr>
          <p:cNvPr id="11" name="Connecteur droit avec flèche 10"/>
          <p:cNvCxnSpPr/>
          <p:nvPr/>
        </p:nvCxnSpPr>
        <p:spPr>
          <a:xfrm>
            <a:off x="971600" y="1988840"/>
            <a:ext cx="360040" cy="432048"/>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331640" y="2492896"/>
            <a:ext cx="6552728" cy="17281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149" name="Picture 5"/>
          <p:cNvPicPr>
            <a:picLocks noChangeAspect="1" noChangeArrowheads="1"/>
          </p:cNvPicPr>
          <p:nvPr/>
        </p:nvPicPr>
        <p:blipFill>
          <a:blip r:embed="rId3" cstate="print"/>
          <a:srcRect/>
          <a:stretch>
            <a:fillRect/>
          </a:stretch>
        </p:blipFill>
        <p:spPr bwMode="auto">
          <a:xfrm>
            <a:off x="2979736" y="5301208"/>
            <a:ext cx="6164264" cy="663575"/>
          </a:xfrm>
          <a:prstGeom prst="rect">
            <a:avLst/>
          </a:prstGeom>
          <a:noFill/>
          <a:ln w="9525">
            <a:noFill/>
            <a:miter lim="800000"/>
            <a:headEnd/>
            <a:tailEnd/>
          </a:ln>
        </p:spPr>
      </p:pic>
      <p:cxnSp>
        <p:nvCxnSpPr>
          <p:cNvPr id="12" name="Connecteur droit avec flèche 11"/>
          <p:cNvCxnSpPr/>
          <p:nvPr/>
        </p:nvCxnSpPr>
        <p:spPr>
          <a:xfrm flipH="1">
            <a:off x="8316416" y="5013176"/>
            <a:ext cx="288032" cy="576064"/>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108520" y="6597352"/>
            <a:ext cx="936104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Espace réservé du texte 2"/>
          <p:cNvSpPr txBox="1">
            <a:spLocks/>
          </p:cNvSpPr>
          <p:nvPr/>
        </p:nvSpPr>
        <p:spPr>
          <a:xfrm>
            <a:off x="107504" y="6597352"/>
            <a:ext cx="5989637" cy="504056"/>
          </a:xfrm>
          <a:prstGeom prst="rect">
            <a:avLst/>
          </a:prstGeom>
        </p:spPr>
        <p:txBody>
          <a:bodyPr vert="horz" lIns="91440" tIns="45720" rIns="91440" bIns="45720" rtlCol="0">
            <a:noAutofit/>
          </a:bodyPr>
          <a:lstStyle/>
          <a:p>
            <a:pPr lvl="0">
              <a:spcBef>
                <a:spcPct val="20000"/>
              </a:spcBef>
              <a:defRPr/>
            </a:pPr>
            <a:r>
              <a:rPr lang="fr-FR" sz="900" b="1" dirty="0">
                <a:solidFill>
                  <a:schemeClr val="tx1">
                    <a:tint val="75000"/>
                  </a:schemeClr>
                </a:solidFill>
                <a:ea typeface="Roboto" pitchFamily="2" charset="0"/>
              </a:rPr>
              <a:t>Webaffiligue – Association : Gérer les adhésions Usep</a:t>
            </a:r>
            <a:endParaRPr lang="fr-FR" sz="900" dirty="0">
              <a:solidFill>
                <a:schemeClr val="tx1">
                  <a:tint val="75000"/>
                </a:schemeClr>
              </a:solidFill>
            </a:endParaRPr>
          </a:p>
        </p:txBody>
      </p:sp>
      <p:sp>
        <p:nvSpPr>
          <p:cNvPr id="16" name="Espace réservé du numéro de diapositive 8"/>
          <p:cNvSpPr txBox="1">
            <a:spLocks/>
          </p:cNvSpPr>
          <p:nvPr/>
        </p:nvSpPr>
        <p:spPr>
          <a:xfrm>
            <a:off x="6553200" y="6525344"/>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3D8E949-95A7-4B5B-98A3-3EA19D180671}" type="slidenum">
              <a:rPr kumimoji="0" lang="fr-FR" sz="9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9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548679"/>
            <a:ext cx="9144000" cy="3694679"/>
          </a:xfrm>
          <a:prstGeom prst="rect">
            <a:avLst/>
          </a:prstGeom>
          <a:noFill/>
          <a:ln w="9525">
            <a:solidFill>
              <a:schemeClr val="accent1"/>
            </a:solidFill>
            <a:miter lim="800000"/>
            <a:headEnd/>
            <a:tailEnd/>
          </a:ln>
        </p:spPr>
      </p:pic>
      <p:sp>
        <p:nvSpPr>
          <p:cNvPr id="3" name="Sous-titre 2"/>
          <p:cNvSpPr>
            <a:spLocks noGrp="1"/>
          </p:cNvSpPr>
          <p:nvPr>
            <p:ph type="subTitle" idx="1"/>
          </p:nvPr>
        </p:nvSpPr>
        <p:spPr>
          <a:xfrm>
            <a:off x="0" y="0"/>
            <a:ext cx="9144000" cy="1752600"/>
          </a:xfrm>
        </p:spPr>
        <p:txBody>
          <a:bodyPr>
            <a:normAutofit/>
          </a:bodyPr>
          <a:lstStyle/>
          <a:p>
            <a:r>
              <a:rPr lang="fr-FR" sz="2800" dirty="0">
                <a:solidFill>
                  <a:srgbClr val="0070C0"/>
                </a:solidFill>
              </a:rPr>
              <a:t>Renouveler une adhésion adulte Usep</a:t>
            </a:r>
          </a:p>
        </p:txBody>
      </p:sp>
      <p:sp>
        <p:nvSpPr>
          <p:cNvPr id="7" name="ZoneTexte 6"/>
          <p:cNvSpPr txBox="1"/>
          <p:nvPr/>
        </p:nvSpPr>
        <p:spPr>
          <a:xfrm>
            <a:off x="107504" y="4581128"/>
            <a:ext cx="8892480" cy="523220"/>
          </a:xfrm>
          <a:prstGeom prst="rect">
            <a:avLst/>
          </a:prstGeom>
          <a:noFill/>
        </p:spPr>
        <p:txBody>
          <a:bodyPr wrap="square" rtlCol="0">
            <a:spAutoFit/>
          </a:bodyPr>
          <a:lstStyle/>
          <a:p>
            <a:r>
              <a:rPr lang="fr-FR" sz="1400" dirty="0"/>
              <a:t>Quand la fédération aura validé vos demandes d’adhésion, chaque adhérent.e aura son état sur « Validée » et vous pourrez imprimer sa carte d’adhésion </a:t>
            </a:r>
          </a:p>
        </p:txBody>
      </p:sp>
      <p:cxnSp>
        <p:nvCxnSpPr>
          <p:cNvPr id="11" name="Connecteur droit avec flèche 10"/>
          <p:cNvCxnSpPr/>
          <p:nvPr/>
        </p:nvCxnSpPr>
        <p:spPr>
          <a:xfrm flipH="1">
            <a:off x="8244408" y="3356992"/>
            <a:ext cx="288032" cy="432048"/>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H="1">
            <a:off x="8748464" y="3284984"/>
            <a:ext cx="152400" cy="495672"/>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108520" y="6597352"/>
            <a:ext cx="936104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Espace réservé du texte 2"/>
          <p:cNvSpPr txBox="1">
            <a:spLocks/>
          </p:cNvSpPr>
          <p:nvPr/>
        </p:nvSpPr>
        <p:spPr>
          <a:xfrm>
            <a:off x="107504" y="6597352"/>
            <a:ext cx="5989637" cy="504056"/>
          </a:xfrm>
          <a:prstGeom prst="rect">
            <a:avLst/>
          </a:prstGeom>
        </p:spPr>
        <p:txBody>
          <a:bodyPr vert="horz" lIns="91440" tIns="45720" rIns="91440" bIns="45720" rtlCol="0">
            <a:noAutofit/>
          </a:bodyPr>
          <a:lstStyle/>
          <a:p>
            <a:pPr lvl="0">
              <a:spcBef>
                <a:spcPct val="20000"/>
              </a:spcBef>
              <a:defRPr/>
            </a:pPr>
            <a:r>
              <a:rPr lang="fr-FR" sz="900" b="1" dirty="0">
                <a:solidFill>
                  <a:schemeClr val="tx1">
                    <a:tint val="75000"/>
                  </a:schemeClr>
                </a:solidFill>
                <a:ea typeface="Roboto" pitchFamily="2" charset="0"/>
              </a:rPr>
              <a:t>Webaffiligue – Association : Gérer les adhésions Usep</a:t>
            </a:r>
            <a:endParaRPr lang="fr-FR" sz="900" dirty="0">
              <a:solidFill>
                <a:schemeClr val="tx1">
                  <a:tint val="75000"/>
                </a:schemeClr>
              </a:solidFill>
            </a:endParaRPr>
          </a:p>
        </p:txBody>
      </p:sp>
      <p:sp>
        <p:nvSpPr>
          <p:cNvPr id="18" name="Espace réservé du numéro de diapositive 8"/>
          <p:cNvSpPr txBox="1">
            <a:spLocks/>
          </p:cNvSpPr>
          <p:nvPr/>
        </p:nvSpPr>
        <p:spPr>
          <a:xfrm>
            <a:off x="6553200" y="6525344"/>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3D8E949-95A7-4B5B-98A3-3EA19D180671}" type="slidenum">
              <a:rPr kumimoji="0" lang="fr-FR" sz="9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9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548679"/>
            <a:ext cx="9144000" cy="3694679"/>
          </a:xfrm>
          <a:prstGeom prst="rect">
            <a:avLst/>
          </a:prstGeom>
          <a:noFill/>
          <a:ln w="9525">
            <a:solidFill>
              <a:schemeClr val="accent1"/>
            </a:solidFill>
            <a:miter lim="800000"/>
            <a:headEnd/>
            <a:tailEnd/>
          </a:ln>
        </p:spPr>
      </p:pic>
      <p:sp>
        <p:nvSpPr>
          <p:cNvPr id="7" name="ZoneTexte 6"/>
          <p:cNvSpPr txBox="1"/>
          <p:nvPr/>
        </p:nvSpPr>
        <p:spPr>
          <a:xfrm>
            <a:off x="107504" y="4581128"/>
            <a:ext cx="8892480" cy="307777"/>
          </a:xfrm>
          <a:prstGeom prst="rect">
            <a:avLst/>
          </a:prstGeom>
          <a:noFill/>
        </p:spPr>
        <p:txBody>
          <a:bodyPr wrap="square" rtlCol="0">
            <a:spAutoFit/>
          </a:bodyPr>
          <a:lstStyle/>
          <a:p>
            <a:r>
              <a:rPr lang="fr-FR" sz="1400" dirty="0"/>
              <a:t>Pour saisir un nouvel adhérent Adulte, cliquez sur le bouton « Ajouter un adhérent »</a:t>
            </a:r>
          </a:p>
        </p:txBody>
      </p:sp>
      <p:cxnSp>
        <p:nvCxnSpPr>
          <p:cNvPr id="10" name="Connecteur droit avec flèche 9"/>
          <p:cNvCxnSpPr/>
          <p:nvPr/>
        </p:nvCxnSpPr>
        <p:spPr>
          <a:xfrm flipV="1">
            <a:off x="4716016" y="1484784"/>
            <a:ext cx="495672" cy="288032"/>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108520" y="6597352"/>
            <a:ext cx="936104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Espace réservé du texte 2"/>
          <p:cNvSpPr txBox="1">
            <a:spLocks/>
          </p:cNvSpPr>
          <p:nvPr/>
        </p:nvSpPr>
        <p:spPr>
          <a:xfrm>
            <a:off x="107504" y="6597352"/>
            <a:ext cx="5989637" cy="504056"/>
          </a:xfrm>
          <a:prstGeom prst="rect">
            <a:avLst/>
          </a:prstGeom>
        </p:spPr>
        <p:txBody>
          <a:bodyPr vert="horz" lIns="91440" tIns="45720" rIns="91440" bIns="45720" rtlCol="0">
            <a:noAutofit/>
          </a:bodyPr>
          <a:lstStyle/>
          <a:p>
            <a:pPr lvl="0">
              <a:spcBef>
                <a:spcPct val="20000"/>
              </a:spcBef>
              <a:defRPr/>
            </a:pPr>
            <a:r>
              <a:rPr lang="fr-FR" sz="900" b="1" dirty="0">
                <a:solidFill>
                  <a:schemeClr val="tx1">
                    <a:tint val="75000"/>
                  </a:schemeClr>
                </a:solidFill>
                <a:ea typeface="Roboto" pitchFamily="2" charset="0"/>
              </a:rPr>
              <a:t>Webaffiligue – Association : Gérer les adhésions Usep</a:t>
            </a:r>
            <a:endParaRPr lang="fr-FR" sz="900" dirty="0">
              <a:solidFill>
                <a:schemeClr val="tx1">
                  <a:tint val="75000"/>
                </a:schemeClr>
              </a:solidFill>
            </a:endParaRPr>
          </a:p>
        </p:txBody>
      </p:sp>
      <p:sp>
        <p:nvSpPr>
          <p:cNvPr id="18" name="Espace réservé du numéro de diapositive 8"/>
          <p:cNvSpPr txBox="1">
            <a:spLocks/>
          </p:cNvSpPr>
          <p:nvPr/>
        </p:nvSpPr>
        <p:spPr>
          <a:xfrm>
            <a:off x="6553200" y="6525344"/>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3D8E949-95A7-4B5B-98A3-3EA19D180671}" type="slidenum">
              <a:rPr kumimoji="0" lang="fr-FR" sz="9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9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1" name="Rectangle 10"/>
          <p:cNvSpPr/>
          <p:nvPr/>
        </p:nvSpPr>
        <p:spPr>
          <a:xfrm>
            <a:off x="0" y="0"/>
            <a:ext cx="9144000" cy="5486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Sous-titre 2"/>
          <p:cNvSpPr txBox="1">
            <a:spLocks/>
          </p:cNvSpPr>
          <p:nvPr/>
        </p:nvSpPr>
        <p:spPr>
          <a:xfrm>
            <a:off x="0" y="20216"/>
            <a:ext cx="9144000" cy="528464"/>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0" i="0" u="none" strike="noStrike" kern="1200" cap="none" spc="0" normalizeH="0" baseline="0" noProof="0" dirty="0">
                <a:ln>
                  <a:noFill/>
                </a:ln>
                <a:solidFill>
                  <a:schemeClr val="bg1"/>
                </a:solidFill>
                <a:effectLst/>
                <a:uLnTx/>
                <a:uFillTx/>
                <a:latin typeface="+mn-lt"/>
                <a:ea typeface="+mn-ea"/>
                <a:cs typeface="+mn-cs"/>
              </a:rPr>
              <a:t>Saisir une</a:t>
            </a:r>
            <a:r>
              <a:rPr kumimoji="0" lang="fr-FR" sz="2800" b="0" i="0" u="none" strike="noStrike" kern="1200" cap="none" spc="0" normalizeH="0" noProof="0" dirty="0">
                <a:ln>
                  <a:noFill/>
                </a:ln>
                <a:solidFill>
                  <a:schemeClr val="bg1"/>
                </a:solidFill>
                <a:effectLst/>
                <a:uLnTx/>
                <a:uFillTx/>
                <a:latin typeface="+mn-lt"/>
                <a:ea typeface="+mn-ea"/>
                <a:cs typeface="+mn-cs"/>
              </a:rPr>
              <a:t> nouvelle adhésion adulte Usep</a:t>
            </a:r>
            <a:endParaRPr kumimoji="0" lang="fr-FR" sz="28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0" y="620688"/>
            <a:ext cx="9144000" cy="4000500"/>
          </a:xfrm>
          <a:prstGeom prst="rect">
            <a:avLst/>
          </a:prstGeom>
          <a:noFill/>
          <a:ln w="9525">
            <a:noFill/>
            <a:miter lim="800000"/>
            <a:headEnd/>
            <a:tailEnd/>
          </a:ln>
        </p:spPr>
      </p:pic>
      <p:cxnSp>
        <p:nvCxnSpPr>
          <p:cNvPr id="9" name="Connecteur droit 8"/>
          <p:cNvCxnSpPr/>
          <p:nvPr/>
        </p:nvCxnSpPr>
        <p:spPr>
          <a:xfrm>
            <a:off x="-108520" y="6597352"/>
            <a:ext cx="936104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Espace réservé du texte 2"/>
          <p:cNvSpPr txBox="1">
            <a:spLocks/>
          </p:cNvSpPr>
          <p:nvPr/>
        </p:nvSpPr>
        <p:spPr>
          <a:xfrm>
            <a:off x="107504" y="6597352"/>
            <a:ext cx="5989637" cy="504056"/>
          </a:xfrm>
          <a:prstGeom prst="rect">
            <a:avLst/>
          </a:prstGeom>
        </p:spPr>
        <p:txBody>
          <a:bodyPr vert="horz" lIns="91440" tIns="45720" rIns="91440" bIns="45720" rtlCol="0">
            <a:noAutofit/>
          </a:bodyPr>
          <a:lstStyle/>
          <a:p>
            <a:pPr lvl="0">
              <a:spcBef>
                <a:spcPct val="20000"/>
              </a:spcBef>
              <a:defRPr/>
            </a:pPr>
            <a:r>
              <a:rPr lang="fr-FR" sz="900" b="1" dirty="0">
                <a:solidFill>
                  <a:schemeClr val="tx1">
                    <a:tint val="75000"/>
                  </a:schemeClr>
                </a:solidFill>
                <a:ea typeface="Roboto" pitchFamily="2" charset="0"/>
              </a:rPr>
              <a:t>Webaffiligue – Association : Gérer les adhésions Usep</a:t>
            </a:r>
            <a:endParaRPr lang="fr-FR" sz="900" dirty="0">
              <a:solidFill>
                <a:schemeClr val="tx1">
                  <a:tint val="75000"/>
                </a:schemeClr>
              </a:solidFill>
            </a:endParaRPr>
          </a:p>
        </p:txBody>
      </p:sp>
      <p:sp>
        <p:nvSpPr>
          <p:cNvPr id="13" name="Espace réservé du numéro de diapositive 8"/>
          <p:cNvSpPr txBox="1">
            <a:spLocks/>
          </p:cNvSpPr>
          <p:nvPr/>
        </p:nvSpPr>
        <p:spPr>
          <a:xfrm>
            <a:off x="6516216" y="6492875"/>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3D8E949-95A7-4B5B-98A3-3EA19D180671}" type="slidenum">
              <a:rPr kumimoji="0" lang="fr-FR" sz="9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9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5" name="ZoneTexte 14"/>
          <p:cNvSpPr txBox="1"/>
          <p:nvPr/>
        </p:nvSpPr>
        <p:spPr>
          <a:xfrm>
            <a:off x="539552" y="4653136"/>
            <a:ext cx="8352928" cy="1754326"/>
          </a:xfrm>
          <a:prstGeom prst="rect">
            <a:avLst/>
          </a:prstGeom>
          <a:noFill/>
        </p:spPr>
        <p:txBody>
          <a:bodyPr wrap="square" rtlCol="0">
            <a:spAutoFit/>
          </a:bodyPr>
          <a:lstStyle/>
          <a:p>
            <a:r>
              <a:rPr lang="fr-FR" dirty="0"/>
              <a:t>Une fenêtre de saisie vous demande de renseigner le nom, prénom et date de naissance du.de la </a:t>
            </a:r>
            <a:r>
              <a:rPr lang="fr-FR" dirty="0" err="1"/>
              <a:t>nouvel.le</a:t>
            </a:r>
            <a:r>
              <a:rPr lang="fr-FR" dirty="0"/>
              <a:t> adhérent.e.</a:t>
            </a:r>
          </a:p>
          <a:p>
            <a:endParaRPr lang="fr-FR" dirty="0"/>
          </a:p>
          <a:p>
            <a:r>
              <a:rPr lang="fr-FR" dirty="0"/>
              <a:t>Une recherche va être faite dans la base de votre département afin de vérifier que cette personne n’existe pas. Si elle existe, Webaffiligue va vous proposer de reprendre les informations (numéro d’adhérent et coordonnées) de sa fiche existante.</a:t>
            </a:r>
          </a:p>
        </p:txBody>
      </p:sp>
      <p:sp>
        <p:nvSpPr>
          <p:cNvPr id="14" name="Sous-titre 2"/>
          <p:cNvSpPr>
            <a:spLocks noGrp="1"/>
          </p:cNvSpPr>
          <p:nvPr>
            <p:ph type="subTitle" idx="1"/>
          </p:nvPr>
        </p:nvSpPr>
        <p:spPr>
          <a:xfrm>
            <a:off x="0" y="20216"/>
            <a:ext cx="9144000" cy="744488"/>
          </a:xfrm>
        </p:spPr>
        <p:txBody>
          <a:bodyPr>
            <a:normAutofit/>
          </a:bodyPr>
          <a:lstStyle/>
          <a:p>
            <a:r>
              <a:rPr lang="fr-FR" sz="2800" dirty="0">
                <a:solidFill>
                  <a:srgbClr val="0070C0"/>
                </a:solidFill>
              </a:rPr>
              <a:t>Saisir une nouvelle adhésion adulte Usep</a:t>
            </a:r>
          </a:p>
        </p:txBody>
      </p:sp>
      <p:cxnSp>
        <p:nvCxnSpPr>
          <p:cNvPr id="16" name="Connecteur droit 15"/>
          <p:cNvCxnSpPr/>
          <p:nvPr/>
        </p:nvCxnSpPr>
        <p:spPr>
          <a:xfrm>
            <a:off x="0" y="620688"/>
            <a:ext cx="915958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1835696" y="2924944"/>
            <a:ext cx="648072" cy="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83768" y="2204864"/>
            <a:ext cx="4248472" cy="19442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620688"/>
            <a:ext cx="9074150" cy="4502150"/>
          </a:xfrm>
          <a:prstGeom prst="rect">
            <a:avLst/>
          </a:prstGeom>
          <a:noFill/>
          <a:ln w="9525">
            <a:noFill/>
            <a:miter lim="800000"/>
            <a:headEnd/>
            <a:tailEnd/>
          </a:ln>
        </p:spPr>
      </p:pic>
      <p:cxnSp>
        <p:nvCxnSpPr>
          <p:cNvPr id="9" name="Connecteur droit 8"/>
          <p:cNvCxnSpPr/>
          <p:nvPr/>
        </p:nvCxnSpPr>
        <p:spPr>
          <a:xfrm>
            <a:off x="-108520" y="6597352"/>
            <a:ext cx="936104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Espace réservé du texte 2"/>
          <p:cNvSpPr txBox="1">
            <a:spLocks/>
          </p:cNvSpPr>
          <p:nvPr/>
        </p:nvSpPr>
        <p:spPr>
          <a:xfrm>
            <a:off x="107504" y="6597352"/>
            <a:ext cx="5989637" cy="504056"/>
          </a:xfrm>
          <a:prstGeom prst="rect">
            <a:avLst/>
          </a:prstGeom>
        </p:spPr>
        <p:txBody>
          <a:bodyPr vert="horz" lIns="91440" tIns="45720" rIns="91440" bIns="45720" rtlCol="0">
            <a:noAutofit/>
          </a:bodyPr>
          <a:lstStyle/>
          <a:p>
            <a:pPr lvl="0">
              <a:spcBef>
                <a:spcPct val="20000"/>
              </a:spcBef>
              <a:defRPr/>
            </a:pPr>
            <a:r>
              <a:rPr lang="fr-FR" sz="900" b="1" dirty="0">
                <a:solidFill>
                  <a:schemeClr val="tx1">
                    <a:tint val="75000"/>
                  </a:schemeClr>
                </a:solidFill>
                <a:ea typeface="Roboto" pitchFamily="2" charset="0"/>
              </a:rPr>
              <a:t>Webaffiligue – Association : Gérer les adhésions Usep</a:t>
            </a:r>
            <a:endParaRPr lang="fr-FR" sz="900" dirty="0">
              <a:solidFill>
                <a:schemeClr val="tx1">
                  <a:tint val="75000"/>
                </a:schemeClr>
              </a:solidFill>
            </a:endParaRPr>
          </a:p>
        </p:txBody>
      </p:sp>
      <p:sp>
        <p:nvSpPr>
          <p:cNvPr id="13" name="Espace réservé du numéro de diapositive 8"/>
          <p:cNvSpPr txBox="1">
            <a:spLocks/>
          </p:cNvSpPr>
          <p:nvPr/>
        </p:nvSpPr>
        <p:spPr>
          <a:xfrm>
            <a:off x="6516216" y="6492875"/>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3D8E949-95A7-4B5B-98A3-3EA19D180671}" type="slidenum">
              <a:rPr kumimoji="0" lang="fr-FR" sz="9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9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5" name="ZoneTexte 14"/>
          <p:cNvSpPr txBox="1"/>
          <p:nvPr/>
        </p:nvSpPr>
        <p:spPr>
          <a:xfrm>
            <a:off x="539552" y="5805264"/>
            <a:ext cx="7992888" cy="646331"/>
          </a:xfrm>
          <a:prstGeom prst="rect">
            <a:avLst/>
          </a:prstGeom>
          <a:noFill/>
        </p:spPr>
        <p:txBody>
          <a:bodyPr wrap="square" rtlCol="0">
            <a:spAutoFit/>
          </a:bodyPr>
          <a:lstStyle/>
          <a:p>
            <a:r>
              <a:rPr lang="fr-FR" dirty="0"/>
              <a:t>Vous devez renseigner les onglets « Informations personnelles et activités culturelles » pour enregistrer cette nouvelle adhésion.</a:t>
            </a:r>
          </a:p>
        </p:txBody>
      </p:sp>
      <p:sp>
        <p:nvSpPr>
          <p:cNvPr id="14" name="Sous-titre 2"/>
          <p:cNvSpPr>
            <a:spLocks noGrp="1"/>
          </p:cNvSpPr>
          <p:nvPr>
            <p:ph type="subTitle" idx="1"/>
          </p:nvPr>
        </p:nvSpPr>
        <p:spPr>
          <a:xfrm>
            <a:off x="0" y="20216"/>
            <a:ext cx="9144000" cy="744488"/>
          </a:xfrm>
        </p:spPr>
        <p:txBody>
          <a:bodyPr>
            <a:normAutofit/>
          </a:bodyPr>
          <a:lstStyle/>
          <a:p>
            <a:r>
              <a:rPr lang="fr-FR" sz="2800" dirty="0">
                <a:solidFill>
                  <a:srgbClr val="0070C0"/>
                </a:solidFill>
              </a:rPr>
              <a:t>Saisir une nouvelle adhésion adulte Usep</a:t>
            </a:r>
          </a:p>
        </p:txBody>
      </p:sp>
      <p:cxnSp>
        <p:nvCxnSpPr>
          <p:cNvPr id="16" name="Connecteur droit 15"/>
          <p:cNvCxnSpPr/>
          <p:nvPr/>
        </p:nvCxnSpPr>
        <p:spPr>
          <a:xfrm>
            <a:off x="0" y="620688"/>
            <a:ext cx="915958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H="1">
            <a:off x="6876256" y="1916832"/>
            <a:ext cx="1008112" cy="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123728" y="1772816"/>
            <a:ext cx="468052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1187624" y="620688"/>
            <a:ext cx="6984776" cy="920523"/>
          </a:xfrm>
          <a:prstGeom prst="rect">
            <a:avLst/>
          </a:prstGeom>
          <a:noFill/>
          <a:ln w="9525">
            <a:noFill/>
            <a:miter lim="800000"/>
            <a:headEnd/>
            <a:tailEnd/>
          </a:ln>
        </p:spPr>
      </p:pic>
      <p:pic>
        <p:nvPicPr>
          <p:cNvPr id="21506" name="Picture 2"/>
          <p:cNvPicPr>
            <a:picLocks noChangeAspect="1" noChangeArrowheads="1"/>
          </p:cNvPicPr>
          <p:nvPr/>
        </p:nvPicPr>
        <p:blipFill>
          <a:blip r:embed="rId3" cstate="print"/>
          <a:srcRect/>
          <a:stretch>
            <a:fillRect/>
          </a:stretch>
        </p:blipFill>
        <p:spPr bwMode="auto">
          <a:xfrm>
            <a:off x="1115616" y="1628800"/>
            <a:ext cx="7118350" cy="2876550"/>
          </a:xfrm>
          <a:prstGeom prst="rect">
            <a:avLst/>
          </a:prstGeom>
          <a:noFill/>
          <a:ln w="9525">
            <a:noFill/>
            <a:miter lim="800000"/>
            <a:headEnd/>
            <a:tailEnd/>
          </a:ln>
        </p:spPr>
      </p:pic>
      <p:cxnSp>
        <p:nvCxnSpPr>
          <p:cNvPr id="9" name="Connecteur droit 8"/>
          <p:cNvCxnSpPr/>
          <p:nvPr/>
        </p:nvCxnSpPr>
        <p:spPr>
          <a:xfrm>
            <a:off x="-108520" y="6597352"/>
            <a:ext cx="936104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Espace réservé du texte 2"/>
          <p:cNvSpPr txBox="1">
            <a:spLocks/>
          </p:cNvSpPr>
          <p:nvPr/>
        </p:nvSpPr>
        <p:spPr>
          <a:xfrm>
            <a:off x="107504" y="6597352"/>
            <a:ext cx="5989637" cy="504056"/>
          </a:xfrm>
          <a:prstGeom prst="rect">
            <a:avLst/>
          </a:prstGeom>
        </p:spPr>
        <p:txBody>
          <a:bodyPr vert="horz" lIns="91440" tIns="45720" rIns="91440" bIns="45720" rtlCol="0">
            <a:noAutofit/>
          </a:bodyPr>
          <a:lstStyle/>
          <a:p>
            <a:pPr lvl="0">
              <a:spcBef>
                <a:spcPct val="20000"/>
              </a:spcBef>
              <a:defRPr/>
            </a:pPr>
            <a:r>
              <a:rPr lang="fr-FR" sz="900" b="1" dirty="0">
                <a:solidFill>
                  <a:schemeClr val="tx1">
                    <a:tint val="75000"/>
                  </a:schemeClr>
                </a:solidFill>
                <a:ea typeface="Roboto" pitchFamily="2" charset="0"/>
              </a:rPr>
              <a:t>Webaffiligue – Association : Gérer les adhésions Usep</a:t>
            </a:r>
            <a:endParaRPr lang="fr-FR" sz="900" dirty="0">
              <a:solidFill>
                <a:schemeClr val="tx1">
                  <a:tint val="75000"/>
                </a:schemeClr>
              </a:solidFill>
            </a:endParaRPr>
          </a:p>
        </p:txBody>
      </p:sp>
      <p:sp>
        <p:nvSpPr>
          <p:cNvPr id="13" name="Espace réservé du numéro de diapositive 8"/>
          <p:cNvSpPr txBox="1">
            <a:spLocks/>
          </p:cNvSpPr>
          <p:nvPr/>
        </p:nvSpPr>
        <p:spPr>
          <a:xfrm>
            <a:off x="6516216" y="6492875"/>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3D8E949-95A7-4B5B-98A3-3EA19D180671}" type="slidenum">
              <a:rPr kumimoji="0" lang="fr-FR" sz="9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9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5" name="ZoneTexte 14"/>
          <p:cNvSpPr txBox="1"/>
          <p:nvPr/>
        </p:nvSpPr>
        <p:spPr>
          <a:xfrm>
            <a:off x="539552" y="4941168"/>
            <a:ext cx="7992888" cy="369332"/>
          </a:xfrm>
          <a:prstGeom prst="rect">
            <a:avLst/>
          </a:prstGeom>
          <a:noFill/>
        </p:spPr>
        <p:txBody>
          <a:bodyPr wrap="square" rtlCol="0">
            <a:spAutoFit/>
          </a:bodyPr>
          <a:lstStyle/>
          <a:p>
            <a:r>
              <a:rPr lang="fr-FR" b="1" dirty="0">
                <a:solidFill>
                  <a:srgbClr val="0070C0"/>
                </a:solidFill>
              </a:rPr>
              <a:t>Données obligatoires :  </a:t>
            </a:r>
            <a:r>
              <a:rPr lang="fr-FR" dirty="0"/>
              <a:t>l’adresse de l’adhérent.e</a:t>
            </a:r>
          </a:p>
        </p:txBody>
      </p:sp>
      <p:sp>
        <p:nvSpPr>
          <p:cNvPr id="14" name="Sous-titre 2"/>
          <p:cNvSpPr>
            <a:spLocks noGrp="1"/>
          </p:cNvSpPr>
          <p:nvPr>
            <p:ph type="subTitle" idx="1"/>
          </p:nvPr>
        </p:nvSpPr>
        <p:spPr>
          <a:xfrm>
            <a:off x="0" y="20216"/>
            <a:ext cx="9144000" cy="744488"/>
          </a:xfrm>
        </p:spPr>
        <p:txBody>
          <a:bodyPr>
            <a:normAutofit/>
          </a:bodyPr>
          <a:lstStyle/>
          <a:p>
            <a:r>
              <a:rPr lang="fr-FR" sz="2800" dirty="0">
                <a:solidFill>
                  <a:srgbClr val="0070C0"/>
                </a:solidFill>
              </a:rPr>
              <a:t>Saisir une nouvelle adhésion adulte Usep</a:t>
            </a:r>
          </a:p>
        </p:txBody>
      </p:sp>
      <p:cxnSp>
        <p:nvCxnSpPr>
          <p:cNvPr id="16" name="Connecteur droit 15"/>
          <p:cNvCxnSpPr/>
          <p:nvPr/>
        </p:nvCxnSpPr>
        <p:spPr>
          <a:xfrm>
            <a:off x="0" y="620688"/>
            <a:ext cx="915958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H="1">
            <a:off x="2483768" y="1412776"/>
            <a:ext cx="1008112" cy="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043608" y="692696"/>
            <a:ext cx="7131050" cy="3733800"/>
          </a:xfrm>
          <a:prstGeom prst="rect">
            <a:avLst/>
          </a:prstGeom>
          <a:noFill/>
          <a:ln w="9525">
            <a:noFill/>
            <a:miter lim="800000"/>
            <a:headEnd/>
            <a:tailEnd/>
          </a:ln>
        </p:spPr>
      </p:pic>
      <p:sp>
        <p:nvSpPr>
          <p:cNvPr id="15" name="ZoneTexte 14"/>
          <p:cNvSpPr txBox="1"/>
          <p:nvPr/>
        </p:nvSpPr>
        <p:spPr>
          <a:xfrm>
            <a:off x="611560" y="4797152"/>
            <a:ext cx="7992888" cy="646331"/>
          </a:xfrm>
          <a:prstGeom prst="rect">
            <a:avLst/>
          </a:prstGeom>
          <a:noFill/>
        </p:spPr>
        <p:txBody>
          <a:bodyPr wrap="square" rtlCol="0">
            <a:spAutoFit/>
          </a:bodyPr>
          <a:lstStyle/>
          <a:p>
            <a:r>
              <a:rPr lang="fr-FR" b="1" dirty="0">
                <a:solidFill>
                  <a:srgbClr val="0070C0"/>
                </a:solidFill>
              </a:rPr>
              <a:t>Données obligatoires :  </a:t>
            </a:r>
            <a:r>
              <a:rPr lang="fr-FR" dirty="0"/>
              <a:t>Renseignez le rôle de l’adulte Usep au de l’association scolaire.</a:t>
            </a:r>
          </a:p>
        </p:txBody>
      </p:sp>
      <p:cxnSp>
        <p:nvCxnSpPr>
          <p:cNvPr id="9" name="Connecteur droit 8"/>
          <p:cNvCxnSpPr/>
          <p:nvPr/>
        </p:nvCxnSpPr>
        <p:spPr>
          <a:xfrm>
            <a:off x="-108520" y="6597352"/>
            <a:ext cx="936104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Espace réservé du texte 2"/>
          <p:cNvSpPr txBox="1">
            <a:spLocks/>
          </p:cNvSpPr>
          <p:nvPr/>
        </p:nvSpPr>
        <p:spPr>
          <a:xfrm>
            <a:off x="107504" y="6597352"/>
            <a:ext cx="5989637" cy="504056"/>
          </a:xfrm>
          <a:prstGeom prst="rect">
            <a:avLst/>
          </a:prstGeom>
        </p:spPr>
        <p:txBody>
          <a:bodyPr vert="horz" lIns="91440" tIns="45720" rIns="91440" bIns="45720" rtlCol="0">
            <a:noAutofit/>
          </a:bodyPr>
          <a:lstStyle/>
          <a:p>
            <a:pPr lvl="0">
              <a:spcBef>
                <a:spcPct val="20000"/>
              </a:spcBef>
              <a:defRPr/>
            </a:pPr>
            <a:r>
              <a:rPr lang="fr-FR" sz="900" b="1" dirty="0">
                <a:solidFill>
                  <a:schemeClr val="tx1">
                    <a:tint val="75000"/>
                  </a:schemeClr>
                </a:solidFill>
                <a:ea typeface="Roboto" pitchFamily="2" charset="0"/>
              </a:rPr>
              <a:t>Webaffiligue – Association : Gérer les adhésions Usep</a:t>
            </a:r>
            <a:endParaRPr lang="fr-FR" sz="900" dirty="0">
              <a:solidFill>
                <a:schemeClr val="tx1">
                  <a:tint val="75000"/>
                </a:schemeClr>
              </a:solidFill>
            </a:endParaRPr>
          </a:p>
        </p:txBody>
      </p:sp>
      <p:sp>
        <p:nvSpPr>
          <p:cNvPr id="13" name="Espace réservé du numéro de diapositive 8"/>
          <p:cNvSpPr txBox="1">
            <a:spLocks/>
          </p:cNvSpPr>
          <p:nvPr/>
        </p:nvSpPr>
        <p:spPr>
          <a:xfrm>
            <a:off x="6516216" y="6492875"/>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3D8E949-95A7-4B5B-98A3-3EA19D180671}" type="slidenum">
              <a:rPr kumimoji="0" lang="fr-FR" sz="9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9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4" name="Sous-titre 2"/>
          <p:cNvSpPr>
            <a:spLocks noGrp="1"/>
          </p:cNvSpPr>
          <p:nvPr>
            <p:ph type="subTitle" idx="1"/>
          </p:nvPr>
        </p:nvSpPr>
        <p:spPr>
          <a:xfrm>
            <a:off x="0" y="20216"/>
            <a:ext cx="9144000" cy="744488"/>
          </a:xfrm>
        </p:spPr>
        <p:txBody>
          <a:bodyPr>
            <a:normAutofit/>
          </a:bodyPr>
          <a:lstStyle/>
          <a:p>
            <a:r>
              <a:rPr lang="fr-FR" sz="2800" dirty="0">
                <a:solidFill>
                  <a:srgbClr val="0070C0"/>
                </a:solidFill>
              </a:rPr>
              <a:t>Saisir une nouvelle adhésion adulte Usep</a:t>
            </a:r>
          </a:p>
        </p:txBody>
      </p:sp>
      <p:cxnSp>
        <p:nvCxnSpPr>
          <p:cNvPr id="16" name="Connecteur droit 15"/>
          <p:cNvCxnSpPr/>
          <p:nvPr/>
        </p:nvCxnSpPr>
        <p:spPr>
          <a:xfrm>
            <a:off x="0" y="620688"/>
            <a:ext cx="915958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H="1">
            <a:off x="3851920" y="1484784"/>
            <a:ext cx="1008112" cy="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H="1">
            <a:off x="5148064" y="2204864"/>
            <a:ext cx="1008112" cy="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0"/>
            <a:ext cx="9144000" cy="2420888"/>
          </a:xfrm>
        </p:spPr>
        <p:txBody>
          <a:bodyPr>
            <a:noAutofit/>
          </a:bodyPr>
          <a:lstStyle/>
          <a:p>
            <a:endParaRPr lang="fr-FR" sz="2800" dirty="0">
              <a:solidFill>
                <a:srgbClr val="0070C0"/>
              </a:solidFill>
            </a:endParaRPr>
          </a:p>
          <a:p>
            <a:r>
              <a:rPr lang="fr-FR" sz="2800" dirty="0">
                <a:solidFill>
                  <a:srgbClr val="0070C0"/>
                </a:solidFill>
              </a:rPr>
              <a:t>Webaffiligue-Association</a:t>
            </a:r>
          </a:p>
        </p:txBody>
      </p:sp>
      <p:sp>
        <p:nvSpPr>
          <p:cNvPr id="7" name="ZoneTexte 6"/>
          <p:cNvSpPr txBox="1"/>
          <p:nvPr/>
        </p:nvSpPr>
        <p:spPr>
          <a:xfrm>
            <a:off x="611560" y="3140968"/>
            <a:ext cx="8244408" cy="3108543"/>
          </a:xfrm>
          <a:prstGeom prst="rect">
            <a:avLst/>
          </a:prstGeom>
          <a:noFill/>
        </p:spPr>
        <p:txBody>
          <a:bodyPr wrap="square" rtlCol="0">
            <a:spAutoFit/>
          </a:bodyPr>
          <a:lstStyle/>
          <a:p>
            <a:pPr>
              <a:buFontTx/>
              <a:buChar char="-"/>
            </a:pPr>
            <a:r>
              <a:rPr lang="fr-FR" sz="1400" dirty="0"/>
              <a:t> Renouveler adhésion Usep adulte</a:t>
            </a:r>
          </a:p>
          <a:p>
            <a:pPr>
              <a:buFontTx/>
              <a:buChar char="-"/>
            </a:pPr>
            <a:r>
              <a:rPr lang="fr-FR" sz="1400" dirty="0"/>
              <a:t> Saisir une nouvelle adhésion Usep adulte</a:t>
            </a:r>
          </a:p>
          <a:p>
            <a:pPr>
              <a:buFontTx/>
              <a:buChar char="-"/>
            </a:pPr>
            <a:r>
              <a:rPr lang="fr-FR" sz="1400" dirty="0"/>
              <a:t> Renouveler adhésion Usep enfants</a:t>
            </a:r>
          </a:p>
          <a:p>
            <a:pPr>
              <a:buFontTx/>
              <a:buChar char="-"/>
            </a:pPr>
            <a:r>
              <a:rPr lang="fr-FR" sz="1400" dirty="0"/>
              <a:t> Saisir une nouvelle adhésion Usep enfants</a:t>
            </a:r>
          </a:p>
          <a:p>
            <a:pPr>
              <a:buFontTx/>
              <a:buChar char="-"/>
            </a:pPr>
            <a:r>
              <a:rPr lang="fr-FR" sz="1400" dirty="0"/>
              <a:t> Valider une demande de renouvellement transmise par </a:t>
            </a:r>
            <a:r>
              <a:rPr lang="fr-FR" sz="1400" dirty="0" err="1"/>
              <a:t>Webaffiligue-Adhérent.e</a:t>
            </a:r>
            <a:endParaRPr lang="fr-FR" sz="1400" dirty="0"/>
          </a:p>
          <a:p>
            <a:pPr>
              <a:buFontTx/>
              <a:buChar char="-"/>
            </a:pPr>
            <a:r>
              <a:rPr lang="fr-FR" sz="1400" dirty="0"/>
              <a:t> Importer un fichier d’élèves</a:t>
            </a:r>
          </a:p>
          <a:p>
            <a:pPr>
              <a:buFontTx/>
              <a:buChar char="-"/>
            </a:pPr>
            <a:endParaRPr lang="fr-FR" sz="1400" dirty="0"/>
          </a:p>
          <a:p>
            <a:pPr>
              <a:buFontTx/>
              <a:buChar char="-"/>
            </a:pPr>
            <a:endParaRPr lang="fr-FR" sz="1400" dirty="0"/>
          </a:p>
          <a:p>
            <a:pPr>
              <a:buFontTx/>
              <a:buChar char="-"/>
            </a:pPr>
            <a:endParaRPr lang="fr-FR" sz="1400" dirty="0"/>
          </a:p>
          <a:p>
            <a:r>
              <a:rPr lang="fr-FR" sz="1400" u="sng" dirty="0"/>
              <a:t>Rappel </a:t>
            </a:r>
            <a:r>
              <a:rPr lang="fr-FR" sz="1400" dirty="0"/>
              <a:t>:</a:t>
            </a:r>
          </a:p>
          <a:p>
            <a:r>
              <a:rPr lang="fr-FR" sz="1400" dirty="0"/>
              <a:t>Pendant la période 01/06 au 31/08, il est possible de gérer la saison 2017/2018, mais également de manière anticipée la saison 2018/2019 si l’association a déjà procédé à sa demande de réaffiliation pour la prochaine saison.</a:t>
            </a:r>
          </a:p>
          <a:p>
            <a:pPr>
              <a:buFontTx/>
              <a:buChar char="-"/>
            </a:pPr>
            <a:endParaRPr lang="fr-FR" sz="1400" dirty="0"/>
          </a:p>
        </p:txBody>
      </p:sp>
      <p:cxnSp>
        <p:nvCxnSpPr>
          <p:cNvPr id="12" name="Connecteur droit 11"/>
          <p:cNvCxnSpPr/>
          <p:nvPr/>
        </p:nvCxnSpPr>
        <p:spPr>
          <a:xfrm>
            <a:off x="-108520" y="6165304"/>
            <a:ext cx="9361040" cy="0"/>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Image 13"/>
          <p:cNvPicPr/>
          <p:nvPr/>
        </p:nvPicPr>
        <p:blipFill>
          <a:blip r:embed="rId2" cstate="print">
            <a:extLst>
              <a:ext uri="{28A0092B-C50C-407E-A947-70E740481C1C}">
                <a14:useLocalDpi xmlns:a14="http://schemas.microsoft.com/office/drawing/2010/main" val="0"/>
              </a:ext>
            </a:extLst>
          </a:blip>
          <a:stretch>
            <a:fillRect/>
          </a:stretch>
        </p:blipFill>
        <p:spPr>
          <a:xfrm>
            <a:off x="395536" y="6226696"/>
            <a:ext cx="2039815" cy="470047"/>
          </a:xfrm>
          <a:prstGeom prst="rect">
            <a:avLst/>
          </a:prstGeom>
        </p:spPr>
      </p:pic>
      <p:sp>
        <p:nvSpPr>
          <p:cNvPr id="18" name="ZoneTexte 17"/>
          <p:cNvSpPr txBox="1"/>
          <p:nvPr/>
        </p:nvSpPr>
        <p:spPr>
          <a:xfrm>
            <a:off x="0" y="1234208"/>
            <a:ext cx="9144000" cy="1077218"/>
          </a:xfrm>
          <a:prstGeom prst="rect">
            <a:avLst/>
          </a:prstGeom>
          <a:solidFill>
            <a:schemeClr val="accent1"/>
          </a:solidFill>
        </p:spPr>
        <p:txBody>
          <a:bodyPr wrap="square" rtlCol="0" anchor="ctr" anchorCtr="0">
            <a:spAutoFit/>
          </a:bodyPr>
          <a:lstStyle/>
          <a:p>
            <a:pPr algn="ctr"/>
            <a:endParaRPr lang="fr-FR" dirty="0">
              <a:solidFill>
                <a:schemeClr val="bg1"/>
              </a:solidFill>
            </a:endParaRPr>
          </a:p>
          <a:p>
            <a:pPr algn="ctr"/>
            <a:r>
              <a:rPr lang="fr-FR" sz="2800" dirty="0">
                <a:solidFill>
                  <a:schemeClr val="bg1"/>
                </a:solidFill>
              </a:rPr>
              <a:t>Gérer les adhésions Usep</a:t>
            </a:r>
          </a:p>
          <a:p>
            <a:pPr algn="ctr"/>
            <a:endParaRPr lang="fr-FR" dirty="0"/>
          </a:p>
        </p:txBody>
      </p:sp>
      <p:sp>
        <p:nvSpPr>
          <p:cNvPr id="10" name="Espace réservé du texte 2"/>
          <p:cNvSpPr txBox="1">
            <a:spLocks/>
          </p:cNvSpPr>
          <p:nvPr/>
        </p:nvSpPr>
        <p:spPr>
          <a:xfrm>
            <a:off x="2627784" y="6165304"/>
            <a:ext cx="5989637" cy="792088"/>
          </a:xfrm>
          <a:prstGeom prst="rect">
            <a:avLst/>
          </a:prstGeom>
        </p:spPr>
        <p:txBody>
          <a:bodyPr vert="horz" lIns="91440" tIns="45720" rIns="91440" bIns="45720" rtlCol="0">
            <a:noAutofit/>
          </a:bodyPr>
          <a:lstStyle/>
          <a:p>
            <a:pPr lvl="0">
              <a:spcBef>
                <a:spcPct val="20000"/>
              </a:spcBef>
              <a:defRPr/>
            </a:pPr>
            <a:endParaRPr lang="fr-FR" sz="900" b="1" dirty="0">
              <a:solidFill>
                <a:schemeClr val="tx1">
                  <a:tint val="75000"/>
                </a:schemeClr>
              </a:solidFill>
              <a:ea typeface="Roboto" pitchFamily="2" charset="0"/>
            </a:endParaRPr>
          </a:p>
          <a:p>
            <a:pPr lvl="0">
              <a:spcBef>
                <a:spcPct val="20000"/>
              </a:spcBef>
              <a:defRPr/>
            </a:pPr>
            <a:r>
              <a:rPr lang="fr-FR" sz="900" b="1" dirty="0">
                <a:solidFill>
                  <a:schemeClr val="tx1">
                    <a:tint val="75000"/>
                  </a:schemeClr>
                </a:solidFill>
                <a:ea typeface="Roboto" pitchFamily="2" charset="0"/>
              </a:rPr>
              <a:t>Assistance technique nationale</a:t>
            </a:r>
          </a:p>
          <a:p>
            <a:pPr lvl="0">
              <a:spcBef>
                <a:spcPct val="20000"/>
              </a:spcBef>
              <a:defRPr/>
            </a:pPr>
            <a:r>
              <a:rPr lang="fr-FR" sz="900" dirty="0">
                <a:solidFill>
                  <a:schemeClr val="tx1">
                    <a:tint val="75000"/>
                  </a:schemeClr>
                </a:solidFill>
                <a:ea typeface="Roboto" pitchFamily="2" charset="0"/>
              </a:rPr>
              <a:t>webaffiligue@laligue.org</a:t>
            </a:r>
            <a:endParaRPr lang="fr-FR" sz="900" dirty="0">
              <a:solidFill>
                <a:schemeClr val="tx1">
                  <a:tint val="75000"/>
                </a:schemeClr>
              </a:solidFill>
            </a:endParaRPr>
          </a:p>
        </p:txBody>
      </p:sp>
      <p:sp>
        <p:nvSpPr>
          <p:cNvPr id="16" name="Espace réservé du numéro de diapositive 8"/>
          <p:cNvSpPr txBox="1">
            <a:spLocks/>
          </p:cNvSpPr>
          <p:nvPr/>
        </p:nvSpPr>
        <p:spPr>
          <a:xfrm>
            <a:off x="6553200" y="6237312"/>
            <a:ext cx="2133600" cy="653157"/>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chemeClr val="tx1">
                    <a:tint val="75000"/>
                  </a:schemeClr>
                </a:solidFill>
                <a:effectLst/>
                <a:uLnTx/>
                <a:uFillTx/>
                <a:latin typeface="+mn-lt"/>
                <a:ea typeface="+mn-ea"/>
                <a:cs typeface="+mn-cs"/>
              </a:rPr>
              <a:t>Version 06/06/2018</a:t>
            </a:r>
            <a:endParaRPr kumimoji="0" lang="fr-FR" sz="900" b="0" i="0" u="none" strike="noStrike" kern="1200" cap="none" spc="0" normalizeH="0" baseline="0" noProof="0" dirty="0">
              <a:ln>
                <a:noFill/>
              </a:ln>
              <a:solidFill>
                <a:schemeClr val="tx1">
                  <a:tint val="75000"/>
                </a:schemeClr>
              </a:solidFill>
              <a:effectLst/>
              <a:uLnTx/>
              <a:uFillTx/>
              <a:latin typeface="+mn-lt"/>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fld id="{43D8E949-95A7-4B5B-98A3-3EA19D180671}" type="slidenum">
              <a:rPr kumimoji="0" lang="fr-FR" sz="9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9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620688"/>
            <a:ext cx="9144000" cy="2789912"/>
          </a:xfrm>
          <a:prstGeom prst="rect">
            <a:avLst/>
          </a:prstGeom>
          <a:noFill/>
          <a:ln w="9525">
            <a:solidFill>
              <a:schemeClr val="accent1"/>
            </a:solidFill>
            <a:miter lim="800000"/>
            <a:headEnd/>
            <a:tailEnd/>
          </a:ln>
        </p:spPr>
      </p:pic>
      <p:cxnSp>
        <p:nvCxnSpPr>
          <p:cNvPr id="9" name="Connecteur droit 8"/>
          <p:cNvCxnSpPr/>
          <p:nvPr/>
        </p:nvCxnSpPr>
        <p:spPr>
          <a:xfrm>
            <a:off x="-108520" y="6597352"/>
            <a:ext cx="936104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Espace réservé du texte 2"/>
          <p:cNvSpPr txBox="1">
            <a:spLocks/>
          </p:cNvSpPr>
          <p:nvPr/>
        </p:nvSpPr>
        <p:spPr>
          <a:xfrm>
            <a:off x="107504" y="6597352"/>
            <a:ext cx="5989637" cy="504056"/>
          </a:xfrm>
          <a:prstGeom prst="rect">
            <a:avLst/>
          </a:prstGeom>
        </p:spPr>
        <p:txBody>
          <a:bodyPr vert="horz" lIns="91440" tIns="45720" rIns="91440" bIns="45720" rtlCol="0">
            <a:noAutofit/>
          </a:bodyPr>
          <a:lstStyle/>
          <a:p>
            <a:pPr lvl="0">
              <a:spcBef>
                <a:spcPct val="20000"/>
              </a:spcBef>
              <a:defRPr/>
            </a:pPr>
            <a:r>
              <a:rPr lang="fr-FR" sz="900" b="1" dirty="0">
                <a:solidFill>
                  <a:schemeClr val="tx1">
                    <a:tint val="75000"/>
                  </a:schemeClr>
                </a:solidFill>
                <a:ea typeface="Roboto" pitchFamily="2" charset="0"/>
              </a:rPr>
              <a:t>Webaffiligue – Association : Gérer les adhésions Usep</a:t>
            </a:r>
            <a:endParaRPr lang="fr-FR" sz="900" dirty="0">
              <a:solidFill>
                <a:schemeClr val="tx1">
                  <a:tint val="75000"/>
                </a:schemeClr>
              </a:solidFill>
            </a:endParaRPr>
          </a:p>
        </p:txBody>
      </p:sp>
      <p:sp>
        <p:nvSpPr>
          <p:cNvPr id="13" name="Espace réservé du numéro de diapositive 8"/>
          <p:cNvSpPr txBox="1">
            <a:spLocks/>
          </p:cNvSpPr>
          <p:nvPr/>
        </p:nvSpPr>
        <p:spPr>
          <a:xfrm>
            <a:off x="6516216" y="6492875"/>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3D8E949-95A7-4B5B-98A3-3EA19D180671}" type="slidenum">
              <a:rPr kumimoji="0" lang="fr-FR" sz="9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9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5" name="ZoneTexte 14"/>
          <p:cNvSpPr txBox="1"/>
          <p:nvPr/>
        </p:nvSpPr>
        <p:spPr>
          <a:xfrm>
            <a:off x="755576" y="4149080"/>
            <a:ext cx="7992888" cy="1754326"/>
          </a:xfrm>
          <a:prstGeom prst="rect">
            <a:avLst/>
          </a:prstGeom>
          <a:noFill/>
        </p:spPr>
        <p:txBody>
          <a:bodyPr wrap="square" rtlCol="0">
            <a:spAutoFit/>
          </a:bodyPr>
          <a:lstStyle/>
          <a:p>
            <a:r>
              <a:rPr lang="fr-FR" dirty="0"/>
              <a:t>Dans cet onglet vous pouvez modifier le choix de l’impression de la carte d’adhésion.</a:t>
            </a:r>
          </a:p>
          <a:p>
            <a:endParaRPr lang="fr-FR" dirty="0"/>
          </a:p>
          <a:p>
            <a:r>
              <a:rPr lang="fr-FR" dirty="0"/>
              <a:t>Dans le cas où vous choisissez « l’association », la fédération après avoir validé cette adhésion vous enverra uniquement une facture pour l’adhésion délivrée. L’association se charge de transmettre la carte d’adhésion à son adhérent.e</a:t>
            </a:r>
          </a:p>
        </p:txBody>
      </p:sp>
      <p:sp>
        <p:nvSpPr>
          <p:cNvPr id="14" name="Sous-titre 2"/>
          <p:cNvSpPr>
            <a:spLocks noGrp="1"/>
          </p:cNvSpPr>
          <p:nvPr>
            <p:ph type="subTitle" idx="1"/>
          </p:nvPr>
        </p:nvSpPr>
        <p:spPr>
          <a:xfrm>
            <a:off x="0" y="20216"/>
            <a:ext cx="9144000" cy="744488"/>
          </a:xfrm>
        </p:spPr>
        <p:txBody>
          <a:bodyPr>
            <a:normAutofit/>
          </a:bodyPr>
          <a:lstStyle/>
          <a:p>
            <a:r>
              <a:rPr lang="fr-FR" sz="2800" dirty="0">
                <a:solidFill>
                  <a:srgbClr val="0070C0"/>
                </a:solidFill>
              </a:rPr>
              <a:t>Saisir une nouvelle adhésion adulte Usep</a:t>
            </a:r>
          </a:p>
        </p:txBody>
      </p:sp>
      <p:cxnSp>
        <p:nvCxnSpPr>
          <p:cNvPr id="16" name="Connecteur droit 15"/>
          <p:cNvCxnSpPr/>
          <p:nvPr/>
        </p:nvCxnSpPr>
        <p:spPr>
          <a:xfrm>
            <a:off x="0" y="620688"/>
            <a:ext cx="915958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H="1" flipV="1">
            <a:off x="4067944" y="2348880"/>
            <a:ext cx="648072" cy="432048"/>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H="1">
            <a:off x="6228184" y="1916832"/>
            <a:ext cx="1008112" cy="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50800" y="620688"/>
            <a:ext cx="9093200" cy="3911600"/>
          </a:xfrm>
          <a:prstGeom prst="rect">
            <a:avLst/>
          </a:prstGeom>
          <a:noFill/>
          <a:ln w="9525">
            <a:solidFill>
              <a:schemeClr val="accent1"/>
            </a:solidFill>
            <a:miter lim="800000"/>
            <a:headEnd/>
            <a:tailEnd/>
          </a:ln>
        </p:spPr>
      </p:pic>
      <p:cxnSp>
        <p:nvCxnSpPr>
          <p:cNvPr id="9" name="Connecteur droit 8"/>
          <p:cNvCxnSpPr/>
          <p:nvPr/>
        </p:nvCxnSpPr>
        <p:spPr>
          <a:xfrm>
            <a:off x="-108520" y="6597352"/>
            <a:ext cx="936104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Espace réservé du texte 2"/>
          <p:cNvSpPr txBox="1">
            <a:spLocks/>
          </p:cNvSpPr>
          <p:nvPr/>
        </p:nvSpPr>
        <p:spPr>
          <a:xfrm>
            <a:off x="107504" y="6597352"/>
            <a:ext cx="5989637" cy="504056"/>
          </a:xfrm>
          <a:prstGeom prst="rect">
            <a:avLst/>
          </a:prstGeom>
        </p:spPr>
        <p:txBody>
          <a:bodyPr vert="horz" lIns="91440" tIns="45720" rIns="91440" bIns="45720" rtlCol="0">
            <a:noAutofit/>
          </a:bodyPr>
          <a:lstStyle/>
          <a:p>
            <a:pPr lvl="0">
              <a:spcBef>
                <a:spcPct val="20000"/>
              </a:spcBef>
              <a:defRPr/>
            </a:pPr>
            <a:r>
              <a:rPr lang="fr-FR" sz="900" b="1" dirty="0">
                <a:solidFill>
                  <a:schemeClr val="tx1">
                    <a:tint val="75000"/>
                  </a:schemeClr>
                </a:solidFill>
                <a:ea typeface="Roboto" pitchFamily="2" charset="0"/>
              </a:rPr>
              <a:t>Webaffiligue – Association : Gérer les adhésions Usep</a:t>
            </a:r>
            <a:endParaRPr lang="fr-FR" sz="900" dirty="0">
              <a:solidFill>
                <a:schemeClr val="tx1">
                  <a:tint val="75000"/>
                </a:schemeClr>
              </a:solidFill>
            </a:endParaRPr>
          </a:p>
        </p:txBody>
      </p:sp>
      <p:sp>
        <p:nvSpPr>
          <p:cNvPr id="13" name="Espace réservé du numéro de diapositive 8"/>
          <p:cNvSpPr txBox="1">
            <a:spLocks/>
          </p:cNvSpPr>
          <p:nvPr/>
        </p:nvSpPr>
        <p:spPr>
          <a:xfrm>
            <a:off x="6516216" y="6492875"/>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3D8E949-95A7-4B5B-98A3-3EA19D180671}" type="slidenum">
              <a:rPr kumimoji="0" lang="fr-FR" sz="9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9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5" name="ZoneTexte 14"/>
          <p:cNvSpPr txBox="1"/>
          <p:nvPr/>
        </p:nvSpPr>
        <p:spPr>
          <a:xfrm>
            <a:off x="683568" y="4581128"/>
            <a:ext cx="8136904" cy="1477328"/>
          </a:xfrm>
          <a:prstGeom prst="rect">
            <a:avLst/>
          </a:prstGeom>
          <a:noFill/>
        </p:spPr>
        <p:txBody>
          <a:bodyPr wrap="square" rtlCol="0">
            <a:spAutoFit/>
          </a:bodyPr>
          <a:lstStyle/>
          <a:p>
            <a:r>
              <a:rPr lang="fr-FR" dirty="0"/>
              <a:t>Dans le « récapitulatif » vous pouvez relire les informations saisies pour cette </a:t>
            </a:r>
          </a:p>
          <a:p>
            <a:r>
              <a:rPr lang="fr-FR" dirty="0"/>
              <a:t>nouvelle adhésion. Si vous avez terminé, cliquez sur le bouton « Enregistrer ».</a:t>
            </a:r>
          </a:p>
          <a:p>
            <a:endParaRPr lang="fr-FR" dirty="0"/>
          </a:p>
          <a:p>
            <a:r>
              <a:rPr lang="fr-FR" dirty="0"/>
              <a:t>Votre nouvel adhérent apparaitra dans la liste de vos adhérent.es avec la mention « à transférer fd ». </a:t>
            </a:r>
          </a:p>
        </p:txBody>
      </p:sp>
      <p:sp>
        <p:nvSpPr>
          <p:cNvPr id="14" name="Sous-titre 2"/>
          <p:cNvSpPr>
            <a:spLocks noGrp="1"/>
          </p:cNvSpPr>
          <p:nvPr>
            <p:ph type="subTitle" idx="1"/>
          </p:nvPr>
        </p:nvSpPr>
        <p:spPr>
          <a:xfrm>
            <a:off x="0" y="20216"/>
            <a:ext cx="9144000" cy="744488"/>
          </a:xfrm>
        </p:spPr>
        <p:txBody>
          <a:bodyPr>
            <a:normAutofit/>
          </a:bodyPr>
          <a:lstStyle/>
          <a:p>
            <a:r>
              <a:rPr lang="fr-FR" sz="2800" dirty="0">
                <a:solidFill>
                  <a:srgbClr val="0070C0"/>
                </a:solidFill>
              </a:rPr>
              <a:t>Saisir une nouvelle adhésion adulte Usep</a:t>
            </a:r>
          </a:p>
        </p:txBody>
      </p:sp>
      <p:cxnSp>
        <p:nvCxnSpPr>
          <p:cNvPr id="16" name="Connecteur droit 15"/>
          <p:cNvCxnSpPr/>
          <p:nvPr/>
        </p:nvCxnSpPr>
        <p:spPr>
          <a:xfrm>
            <a:off x="0" y="620688"/>
            <a:ext cx="915958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H="1">
            <a:off x="6948264" y="1916832"/>
            <a:ext cx="1008112" cy="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5602" name="Picture 2"/>
          <p:cNvPicPr>
            <a:picLocks noChangeAspect="1" noChangeArrowheads="1"/>
          </p:cNvPicPr>
          <p:nvPr/>
        </p:nvPicPr>
        <p:blipFill>
          <a:blip r:embed="rId3" cstate="print"/>
          <a:srcRect/>
          <a:stretch>
            <a:fillRect/>
          </a:stretch>
        </p:blipFill>
        <p:spPr bwMode="auto">
          <a:xfrm>
            <a:off x="683568" y="6093296"/>
            <a:ext cx="7632848" cy="362510"/>
          </a:xfrm>
          <a:prstGeom prst="rect">
            <a:avLst/>
          </a:prstGeom>
          <a:noFill/>
          <a:ln w="9525">
            <a:noFill/>
            <a:miter lim="800000"/>
            <a:headEnd/>
            <a:tailEnd/>
          </a:ln>
        </p:spPr>
      </p:pic>
      <p:cxnSp>
        <p:nvCxnSpPr>
          <p:cNvPr id="17" name="Connecteur droit avec flèche 16"/>
          <p:cNvCxnSpPr/>
          <p:nvPr/>
        </p:nvCxnSpPr>
        <p:spPr>
          <a:xfrm flipH="1">
            <a:off x="7740352" y="6309320"/>
            <a:ext cx="1008112" cy="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p:cNvCxnSpPr/>
          <p:nvPr/>
        </p:nvCxnSpPr>
        <p:spPr>
          <a:xfrm>
            <a:off x="-108520" y="6597352"/>
            <a:ext cx="936104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Espace réservé du texte 2"/>
          <p:cNvSpPr txBox="1">
            <a:spLocks/>
          </p:cNvSpPr>
          <p:nvPr/>
        </p:nvSpPr>
        <p:spPr>
          <a:xfrm>
            <a:off x="107504" y="6597352"/>
            <a:ext cx="5989637" cy="504056"/>
          </a:xfrm>
          <a:prstGeom prst="rect">
            <a:avLst/>
          </a:prstGeom>
        </p:spPr>
        <p:txBody>
          <a:bodyPr vert="horz" lIns="91440" tIns="45720" rIns="91440" bIns="45720" rtlCol="0">
            <a:noAutofit/>
          </a:bodyPr>
          <a:lstStyle/>
          <a:p>
            <a:pPr lvl="0">
              <a:spcBef>
                <a:spcPct val="20000"/>
              </a:spcBef>
              <a:defRPr/>
            </a:pPr>
            <a:r>
              <a:rPr lang="fr-FR" sz="900" b="1" dirty="0">
                <a:solidFill>
                  <a:schemeClr val="tx1">
                    <a:tint val="75000"/>
                  </a:schemeClr>
                </a:solidFill>
                <a:ea typeface="Roboto" pitchFamily="2" charset="0"/>
              </a:rPr>
              <a:t>Webaffiligue – Association : Gérer les adhésions Usep</a:t>
            </a:r>
            <a:endParaRPr lang="fr-FR" sz="900" dirty="0">
              <a:solidFill>
                <a:schemeClr val="tx1">
                  <a:tint val="75000"/>
                </a:schemeClr>
              </a:solidFill>
            </a:endParaRPr>
          </a:p>
        </p:txBody>
      </p:sp>
      <p:sp>
        <p:nvSpPr>
          <p:cNvPr id="13" name="Espace réservé du numéro de diapositive 8"/>
          <p:cNvSpPr txBox="1">
            <a:spLocks/>
          </p:cNvSpPr>
          <p:nvPr/>
        </p:nvSpPr>
        <p:spPr>
          <a:xfrm>
            <a:off x="6553200" y="6525344"/>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3D8E949-95A7-4B5B-98A3-3EA19D180671}" type="slidenum">
              <a:rPr kumimoji="0" lang="fr-FR" sz="9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9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5" name="ZoneTexte 14"/>
          <p:cNvSpPr txBox="1"/>
          <p:nvPr/>
        </p:nvSpPr>
        <p:spPr>
          <a:xfrm>
            <a:off x="827584" y="2780928"/>
            <a:ext cx="7632848" cy="1754326"/>
          </a:xfrm>
          <a:prstGeom prst="rect">
            <a:avLst/>
          </a:prstGeom>
          <a:noFill/>
        </p:spPr>
        <p:txBody>
          <a:bodyPr wrap="square" rtlCol="0">
            <a:spAutoFit/>
          </a:bodyPr>
          <a:lstStyle/>
          <a:p>
            <a:r>
              <a:rPr lang="fr-FR" dirty="0"/>
              <a:t>Comment renouveler une adhésion Usep enfants ?</a:t>
            </a:r>
          </a:p>
          <a:p>
            <a:endParaRPr lang="fr-FR" dirty="0"/>
          </a:p>
          <a:p>
            <a:r>
              <a:rPr lang="fr-FR" u="sng" dirty="0"/>
              <a:t>Remarque</a:t>
            </a:r>
            <a:r>
              <a:rPr lang="fr-FR" dirty="0"/>
              <a:t> :</a:t>
            </a:r>
          </a:p>
          <a:p>
            <a:r>
              <a:rPr lang="fr-FR" dirty="0"/>
              <a:t>Dans le cas d’une licence Usep enfant, la saisie de la classe ou du niveau de l’enfant est nécessaire pour identifier si </a:t>
            </a:r>
            <a:r>
              <a:rPr lang="fr-FR" dirty="0" err="1"/>
              <a:t>il.elle</a:t>
            </a:r>
            <a:r>
              <a:rPr lang="fr-FR" dirty="0"/>
              <a:t> sera </a:t>
            </a:r>
            <a:r>
              <a:rPr lang="fr-FR" dirty="0" err="1"/>
              <a:t>licencié.e</a:t>
            </a:r>
            <a:r>
              <a:rPr lang="fr-FR" dirty="0"/>
              <a:t> Elémentaire ou Maternelle.</a:t>
            </a:r>
          </a:p>
        </p:txBody>
      </p:sp>
      <p:sp>
        <p:nvSpPr>
          <p:cNvPr id="10" name="Rectangle 9"/>
          <p:cNvSpPr/>
          <p:nvPr/>
        </p:nvSpPr>
        <p:spPr>
          <a:xfrm>
            <a:off x="0" y="0"/>
            <a:ext cx="9144000" cy="5486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Sous-titre 2"/>
          <p:cNvSpPr txBox="1">
            <a:spLocks/>
          </p:cNvSpPr>
          <p:nvPr/>
        </p:nvSpPr>
        <p:spPr>
          <a:xfrm>
            <a:off x="0" y="20216"/>
            <a:ext cx="9144000" cy="528464"/>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0" i="0" u="none" strike="noStrike" kern="1200" cap="none" spc="0" normalizeH="0" baseline="0" noProof="0" dirty="0">
                <a:ln>
                  <a:noFill/>
                </a:ln>
                <a:solidFill>
                  <a:schemeClr val="bg1"/>
                </a:solidFill>
                <a:effectLst/>
                <a:uLnTx/>
                <a:uFillTx/>
                <a:latin typeface="+mn-lt"/>
                <a:ea typeface="+mn-ea"/>
                <a:cs typeface="+mn-cs"/>
              </a:rPr>
              <a:t>Renouveler une</a:t>
            </a:r>
            <a:r>
              <a:rPr kumimoji="0" lang="fr-FR" sz="2800" b="0" i="0" u="none" strike="noStrike" kern="1200" cap="none" spc="0" normalizeH="0" noProof="0" dirty="0">
                <a:ln>
                  <a:noFill/>
                </a:ln>
                <a:solidFill>
                  <a:schemeClr val="bg1"/>
                </a:solidFill>
                <a:effectLst/>
                <a:uLnTx/>
                <a:uFillTx/>
                <a:latin typeface="+mn-lt"/>
                <a:ea typeface="+mn-ea"/>
                <a:cs typeface="+mn-cs"/>
              </a:rPr>
              <a:t> licence Usep enfant</a:t>
            </a:r>
            <a:endParaRPr kumimoji="0" lang="fr-FR" sz="28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548680"/>
            <a:ext cx="9144000" cy="4158114"/>
          </a:xfrm>
          <a:prstGeom prst="rect">
            <a:avLst/>
          </a:prstGeom>
          <a:noFill/>
          <a:ln w="9525">
            <a:noFill/>
            <a:miter lim="800000"/>
            <a:headEnd/>
            <a:tailEnd/>
          </a:ln>
        </p:spPr>
      </p:pic>
      <p:sp>
        <p:nvSpPr>
          <p:cNvPr id="3" name="Sous-titre 2"/>
          <p:cNvSpPr>
            <a:spLocks noGrp="1"/>
          </p:cNvSpPr>
          <p:nvPr>
            <p:ph type="subTitle" idx="1"/>
          </p:nvPr>
        </p:nvSpPr>
        <p:spPr>
          <a:xfrm>
            <a:off x="0" y="0"/>
            <a:ext cx="9144000" cy="1752600"/>
          </a:xfrm>
        </p:spPr>
        <p:txBody>
          <a:bodyPr>
            <a:normAutofit/>
          </a:bodyPr>
          <a:lstStyle/>
          <a:p>
            <a:r>
              <a:rPr lang="fr-FR" sz="2800" dirty="0">
                <a:solidFill>
                  <a:srgbClr val="0070C0"/>
                </a:solidFill>
              </a:rPr>
              <a:t>Renouveler une adhésion Usep enfant</a:t>
            </a:r>
          </a:p>
        </p:txBody>
      </p:sp>
      <p:sp>
        <p:nvSpPr>
          <p:cNvPr id="7" name="ZoneTexte 6"/>
          <p:cNvSpPr txBox="1"/>
          <p:nvPr/>
        </p:nvSpPr>
        <p:spPr>
          <a:xfrm>
            <a:off x="251520" y="4941168"/>
            <a:ext cx="8892480" cy="307777"/>
          </a:xfrm>
          <a:prstGeom prst="rect">
            <a:avLst/>
          </a:prstGeom>
          <a:noFill/>
        </p:spPr>
        <p:txBody>
          <a:bodyPr wrap="square" rtlCol="0">
            <a:spAutoFit/>
          </a:bodyPr>
          <a:lstStyle/>
          <a:p>
            <a:r>
              <a:rPr lang="fr-FR" sz="1400" dirty="0"/>
              <a:t>Pour renouveler une adhésion usep enfants, cliquez sur la ligne d’un adhérent</a:t>
            </a:r>
          </a:p>
        </p:txBody>
      </p:sp>
      <p:pic>
        <p:nvPicPr>
          <p:cNvPr id="10" name="Image 9" descr="doigt.gif"/>
          <p:cNvPicPr>
            <a:picLocks noChangeAspect="1"/>
          </p:cNvPicPr>
          <p:nvPr/>
        </p:nvPicPr>
        <p:blipFill>
          <a:blip r:embed="rId3" cstate="print"/>
          <a:stretch>
            <a:fillRect/>
          </a:stretch>
        </p:blipFill>
        <p:spPr>
          <a:xfrm>
            <a:off x="4716016" y="3717032"/>
            <a:ext cx="527050" cy="482600"/>
          </a:xfrm>
          <a:prstGeom prst="rect">
            <a:avLst/>
          </a:prstGeom>
        </p:spPr>
      </p:pic>
      <p:cxnSp>
        <p:nvCxnSpPr>
          <p:cNvPr id="9" name="Connecteur droit 8"/>
          <p:cNvCxnSpPr/>
          <p:nvPr/>
        </p:nvCxnSpPr>
        <p:spPr>
          <a:xfrm>
            <a:off x="-108520" y="6597352"/>
            <a:ext cx="936104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Espace réservé du texte 2"/>
          <p:cNvSpPr txBox="1">
            <a:spLocks/>
          </p:cNvSpPr>
          <p:nvPr/>
        </p:nvSpPr>
        <p:spPr>
          <a:xfrm>
            <a:off x="107504" y="6597352"/>
            <a:ext cx="5989637" cy="504056"/>
          </a:xfrm>
          <a:prstGeom prst="rect">
            <a:avLst/>
          </a:prstGeom>
        </p:spPr>
        <p:txBody>
          <a:bodyPr vert="horz" lIns="91440" tIns="45720" rIns="91440" bIns="45720" rtlCol="0">
            <a:noAutofit/>
          </a:bodyPr>
          <a:lstStyle/>
          <a:p>
            <a:pPr lvl="0">
              <a:spcBef>
                <a:spcPct val="20000"/>
              </a:spcBef>
              <a:defRPr/>
            </a:pPr>
            <a:r>
              <a:rPr lang="fr-FR" sz="900" b="1" dirty="0">
                <a:solidFill>
                  <a:schemeClr val="tx1">
                    <a:tint val="75000"/>
                  </a:schemeClr>
                </a:solidFill>
                <a:ea typeface="Roboto" pitchFamily="2" charset="0"/>
              </a:rPr>
              <a:t>Webaffiligue – Association : Gérer les adhésions Usep</a:t>
            </a:r>
            <a:endParaRPr lang="fr-FR" sz="900" dirty="0">
              <a:solidFill>
                <a:schemeClr val="tx1">
                  <a:tint val="75000"/>
                </a:schemeClr>
              </a:solidFill>
            </a:endParaRPr>
          </a:p>
        </p:txBody>
      </p:sp>
      <p:sp>
        <p:nvSpPr>
          <p:cNvPr id="13" name="Espace réservé du numéro de diapositive 8"/>
          <p:cNvSpPr txBox="1">
            <a:spLocks/>
          </p:cNvSpPr>
          <p:nvPr/>
        </p:nvSpPr>
        <p:spPr>
          <a:xfrm>
            <a:off x="6553200" y="6525344"/>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3D8E949-95A7-4B5B-98A3-3EA19D180671}" type="slidenum">
              <a:rPr kumimoji="0" lang="fr-FR" sz="9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9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a:xfrm>
            <a:off x="0" y="0"/>
            <a:ext cx="9144000" cy="1752600"/>
          </a:xfrm>
        </p:spPr>
        <p:txBody>
          <a:bodyPr>
            <a:normAutofit/>
          </a:bodyPr>
          <a:lstStyle/>
          <a:p>
            <a:r>
              <a:rPr lang="fr-FR" sz="2800" dirty="0">
                <a:solidFill>
                  <a:srgbClr val="0070C0"/>
                </a:solidFill>
              </a:rPr>
              <a:t>Renouveler une adhésion Usep enfant</a:t>
            </a:r>
          </a:p>
        </p:txBody>
      </p:sp>
      <p:sp>
        <p:nvSpPr>
          <p:cNvPr id="7" name="ZoneTexte 6"/>
          <p:cNvSpPr txBox="1"/>
          <p:nvPr/>
        </p:nvSpPr>
        <p:spPr>
          <a:xfrm>
            <a:off x="251520" y="6021288"/>
            <a:ext cx="8892480" cy="307777"/>
          </a:xfrm>
          <a:prstGeom prst="rect">
            <a:avLst/>
          </a:prstGeom>
          <a:noFill/>
        </p:spPr>
        <p:txBody>
          <a:bodyPr wrap="square" rtlCol="0">
            <a:spAutoFit/>
          </a:bodyPr>
          <a:lstStyle/>
          <a:p>
            <a:r>
              <a:rPr lang="fr-FR" sz="1400" dirty="0"/>
              <a:t>Ce menu apparait pour vous demander de renseigner la nouvelle classe ou le nouveau niveau de l’enfant</a:t>
            </a:r>
          </a:p>
        </p:txBody>
      </p:sp>
      <p:pic>
        <p:nvPicPr>
          <p:cNvPr id="3074" name="Picture 2"/>
          <p:cNvPicPr>
            <a:picLocks noChangeAspect="1" noChangeArrowheads="1"/>
          </p:cNvPicPr>
          <p:nvPr/>
        </p:nvPicPr>
        <p:blipFill>
          <a:blip r:embed="rId2" cstate="print"/>
          <a:srcRect/>
          <a:stretch>
            <a:fillRect/>
          </a:stretch>
        </p:blipFill>
        <p:spPr bwMode="auto">
          <a:xfrm>
            <a:off x="1428750" y="2482850"/>
            <a:ext cx="6286500" cy="1892300"/>
          </a:xfrm>
          <a:prstGeom prst="rect">
            <a:avLst/>
          </a:prstGeom>
          <a:noFill/>
          <a:ln w="9525">
            <a:noFill/>
            <a:miter lim="800000"/>
            <a:headEnd/>
            <a:tailEnd/>
          </a:ln>
        </p:spPr>
      </p:pic>
      <p:cxnSp>
        <p:nvCxnSpPr>
          <p:cNvPr id="10" name="Connecteur droit 9"/>
          <p:cNvCxnSpPr/>
          <p:nvPr/>
        </p:nvCxnSpPr>
        <p:spPr>
          <a:xfrm>
            <a:off x="-108520" y="6597352"/>
            <a:ext cx="936104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Espace réservé du texte 2"/>
          <p:cNvSpPr txBox="1">
            <a:spLocks/>
          </p:cNvSpPr>
          <p:nvPr/>
        </p:nvSpPr>
        <p:spPr>
          <a:xfrm>
            <a:off x="107504" y="6597352"/>
            <a:ext cx="5989637" cy="504056"/>
          </a:xfrm>
          <a:prstGeom prst="rect">
            <a:avLst/>
          </a:prstGeom>
        </p:spPr>
        <p:txBody>
          <a:bodyPr vert="horz" lIns="91440" tIns="45720" rIns="91440" bIns="45720" rtlCol="0">
            <a:noAutofit/>
          </a:bodyPr>
          <a:lstStyle/>
          <a:p>
            <a:pPr lvl="0">
              <a:spcBef>
                <a:spcPct val="20000"/>
              </a:spcBef>
              <a:defRPr/>
            </a:pPr>
            <a:r>
              <a:rPr lang="fr-FR" sz="900" b="1" dirty="0">
                <a:solidFill>
                  <a:schemeClr val="tx1">
                    <a:tint val="75000"/>
                  </a:schemeClr>
                </a:solidFill>
                <a:ea typeface="Roboto" pitchFamily="2" charset="0"/>
              </a:rPr>
              <a:t>Webaffiligue – Association : Gérer les adhésions Usep</a:t>
            </a:r>
            <a:endParaRPr lang="fr-FR" sz="900" dirty="0">
              <a:solidFill>
                <a:schemeClr val="tx1">
                  <a:tint val="75000"/>
                </a:schemeClr>
              </a:solidFill>
            </a:endParaRPr>
          </a:p>
        </p:txBody>
      </p:sp>
      <p:sp>
        <p:nvSpPr>
          <p:cNvPr id="12" name="Espace réservé du numéro de diapositive 8"/>
          <p:cNvSpPr txBox="1">
            <a:spLocks/>
          </p:cNvSpPr>
          <p:nvPr/>
        </p:nvSpPr>
        <p:spPr>
          <a:xfrm>
            <a:off x="6553200" y="6525344"/>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3D8E949-95A7-4B5B-98A3-3EA19D180671}" type="slidenum">
              <a:rPr kumimoji="0" lang="fr-FR" sz="9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FR" sz="9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5122" name="Picture 2"/>
          <p:cNvPicPr>
            <a:picLocks noChangeAspect="1" noChangeArrowheads="1"/>
          </p:cNvPicPr>
          <p:nvPr/>
        </p:nvPicPr>
        <p:blipFill>
          <a:blip r:embed="rId3" cstate="print"/>
          <a:srcRect/>
          <a:stretch>
            <a:fillRect/>
          </a:stretch>
        </p:blipFill>
        <p:spPr bwMode="auto">
          <a:xfrm>
            <a:off x="-1" y="548680"/>
            <a:ext cx="9124543" cy="3960440"/>
          </a:xfrm>
          <a:prstGeom prst="rect">
            <a:avLst/>
          </a:prstGeom>
          <a:noFill/>
          <a:ln w="9525">
            <a:noFill/>
            <a:miter lim="800000"/>
            <a:headEnd/>
            <a:tailEnd/>
          </a:ln>
        </p:spPr>
      </p:pic>
      <p:cxnSp>
        <p:nvCxnSpPr>
          <p:cNvPr id="13" name="Connecteur droit avec flèche 12"/>
          <p:cNvCxnSpPr/>
          <p:nvPr/>
        </p:nvCxnSpPr>
        <p:spPr>
          <a:xfrm flipH="1" flipV="1">
            <a:off x="4644008" y="3212976"/>
            <a:ext cx="936104" cy="144016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124" name="Picture 4"/>
          <p:cNvPicPr>
            <a:picLocks noChangeAspect="1" noChangeArrowheads="1"/>
          </p:cNvPicPr>
          <p:nvPr/>
        </p:nvPicPr>
        <p:blipFill>
          <a:blip r:embed="rId4" cstate="print"/>
          <a:srcRect/>
          <a:stretch>
            <a:fillRect/>
          </a:stretch>
        </p:blipFill>
        <p:spPr bwMode="auto">
          <a:xfrm>
            <a:off x="5436096" y="4365104"/>
            <a:ext cx="3333750" cy="1285875"/>
          </a:xfrm>
          <a:prstGeom prst="rect">
            <a:avLst/>
          </a:prstGeom>
          <a:noFill/>
          <a:ln w="9525">
            <a:noFill/>
            <a:miter lim="800000"/>
            <a:headEnd/>
            <a:tailEnd/>
          </a:ln>
        </p:spPr>
      </p:pic>
      <p:sp>
        <p:nvSpPr>
          <p:cNvPr id="15" name="Rectangle 14"/>
          <p:cNvSpPr/>
          <p:nvPr/>
        </p:nvSpPr>
        <p:spPr>
          <a:xfrm>
            <a:off x="5436096" y="4365104"/>
            <a:ext cx="3312368" cy="12961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0"/>
            <a:ext cx="9144000" cy="1752600"/>
          </a:xfrm>
        </p:spPr>
        <p:txBody>
          <a:bodyPr>
            <a:normAutofit/>
          </a:bodyPr>
          <a:lstStyle/>
          <a:p>
            <a:r>
              <a:rPr lang="fr-FR" sz="2800" dirty="0">
                <a:solidFill>
                  <a:srgbClr val="0070C0"/>
                </a:solidFill>
              </a:rPr>
              <a:t>Renouveler une adhésion Usep enfant</a:t>
            </a:r>
          </a:p>
        </p:txBody>
      </p:sp>
      <p:sp>
        <p:nvSpPr>
          <p:cNvPr id="7" name="ZoneTexte 6"/>
          <p:cNvSpPr txBox="1"/>
          <p:nvPr/>
        </p:nvSpPr>
        <p:spPr>
          <a:xfrm>
            <a:off x="395536" y="4725144"/>
            <a:ext cx="8064896" cy="954107"/>
          </a:xfrm>
          <a:prstGeom prst="rect">
            <a:avLst/>
          </a:prstGeom>
          <a:noFill/>
        </p:spPr>
        <p:txBody>
          <a:bodyPr wrap="square" rtlCol="0">
            <a:spAutoFit/>
          </a:bodyPr>
          <a:lstStyle/>
          <a:p>
            <a:r>
              <a:rPr lang="fr-FR" sz="1400" dirty="0"/>
              <a:t>La demande de renouvellement est acceptée tout de suite. L’adhérent apparait maintenant avec l’état « à transférer fd ».</a:t>
            </a:r>
          </a:p>
          <a:p>
            <a:endParaRPr lang="fr-FR" sz="1400" dirty="0"/>
          </a:p>
          <a:p>
            <a:r>
              <a:rPr lang="fr-FR" sz="1400" dirty="0"/>
              <a:t>Vous pouvez continuer à faire d’autres adhésions.</a:t>
            </a:r>
          </a:p>
        </p:txBody>
      </p:sp>
      <p:cxnSp>
        <p:nvCxnSpPr>
          <p:cNvPr id="10" name="Connecteur droit 9"/>
          <p:cNvCxnSpPr/>
          <p:nvPr/>
        </p:nvCxnSpPr>
        <p:spPr>
          <a:xfrm>
            <a:off x="-108520" y="6597352"/>
            <a:ext cx="936104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Espace réservé du texte 2"/>
          <p:cNvSpPr txBox="1">
            <a:spLocks/>
          </p:cNvSpPr>
          <p:nvPr/>
        </p:nvSpPr>
        <p:spPr>
          <a:xfrm>
            <a:off x="107504" y="6597352"/>
            <a:ext cx="5989637" cy="504056"/>
          </a:xfrm>
          <a:prstGeom prst="rect">
            <a:avLst/>
          </a:prstGeom>
        </p:spPr>
        <p:txBody>
          <a:bodyPr vert="horz" lIns="91440" tIns="45720" rIns="91440" bIns="45720" rtlCol="0">
            <a:noAutofit/>
          </a:bodyPr>
          <a:lstStyle/>
          <a:p>
            <a:pPr lvl="0">
              <a:spcBef>
                <a:spcPct val="20000"/>
              </a:spcBef>
              <a:defRPr/>
            </a:pPr>
            <a:r>
              <a:rPr lang="fr-FR" sz="900" b="1" dirty="0">
                <a:solidFill>
                  <a:schemeClr val="tx1">
                    <a:tint val="75000"/>
                  </a:schemeClr>
                </a:solidFill>
                <a:ea typeface="Roboto" pitchFamily="2" charset="0"/>
              </a:rPr>
              <a:t>Webaffiligue – Association : Gérer les adhésions Usep</a:t>
            </a:r>
            <a:endParaRPr lang="fr-FR" sz="900" dirty="0">
              <a:solidFill>
                <a:schemeClr val="tx1">
                  <a:tint val="75000"/>
                </a:schemeClr>
              </a:solidFill>
            </a:endParaRPr>
          </a:p>
        </p:txBody>
      </p:sp>
      <p:sp>
        <p:nvSpPr>
          <p:cNvPr id="12" name="Espace réservé du numéro de diapositive 8"/>
          <p:cNvSpPr txBox="1">
            <a:spLocks/>
          </p:cNvSpPr>
          <p:nvPr/>
        </p:nvSpPr>
        <p:spPr>
          <a:xfrm>
            <a:off x="6553200" y="6525344"/>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3D8E949-95A7-4B5B-98A3-3EA19D180671}" type="slidenum">
              <a:rPr kumimoji="0" lang="fr-FR" sz="9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sz="9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8196" name="Picture 4"/>
          <p:cNvPicPr>
            <a:picLocks noChangeAspect="1" noChangeArrowheads="1"/>
          </p:cNvPicPr>
          <p:nvPr/>
        </p:nvPicPr>
        <p:blipFill>
          <a:blip r:embed="rId2" cstate="print"/>
          <a:srcRect/>
          <a:stretch>
            <a:fillRect/>
          </a:stretch>
        </p:blipFill>
        <p:spPr bwMode="auto">
          <a:xfrm>
            <a:off x="0" y="548680"/>
            <a:ext cx="9153931" cy="3384376"/>
          </a:xfrm>
          <a:prstGeom prst="rect">
            <a:avLst/>
          </a:prstGeom>
          <a:noFill/>
          <a:ln w="9525">
            <a:solidFill>
              <a:schemeClr val="accent1"/>
            </a:solidFill>
            <a:miter lim="800000"/>
            <a:headEnd/>
            <a:tailEnd/>
          </a:ln>
        </p:spPr>
      </p:pic>
      <p:cxnSp>
        <p:nvCxnSpPr>
          <p:cNvPr id="16" name="Connecteur droit avec flèche 15"/>
          <p:cNvCxnSpPr/>
          <p:nvPr/>
        </p:nvCxnSpPr>
        <p:spPr>
          <a:xfrm flipV="1">
            <a:off x="7812360" y="3861048"/>
            <a:ext cx="288032" cy="504056"/>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548680"/>
            <a:ext cx="9144000" cy="4158114"/>
          </a:xfrm>
          <a:prstGeom prst="rect">
            <a:avLst/>
          </a:prstGeom>
          <a:noFill/>
          <a:ln w="9525">
            <a:noFill/>
            <a:miter lim="800000"/>
            <a:headEnd/>
            <a:tailEnd/>
          </a:ln>
        </p:spPr>
      </p:pic>
      <p:sp>
        <p:nvSpPr>
          <p:cNvPr id="7" name="ZoneTexte 6"/>
          <p:cNvSpPr txBox="1"/>
          <p:nvPr/>
        </p:nvSpPr>
        <p:spPr>
          <a:xfrm>
            <a:off x="251520" y="4941168"/>
            <a:ext cx="8892480" cy="1169551"/>
          </a:xfrm>
          <a:prstGeom prst="rect">
            <a:avLst/>
          </a:prstGeom>
          <a:noFill/>
        </p:spPr>
        <p:txBody>
          <a:bodyPr wrap="square" rtlCol="0">
            <a:spAutoFit/>
          </a:bodyPr>
          <a:lstStyle/>
          <a:p>
            <a:r>
              <a:rPr lang="fr-FR" sz="1400" dirty="0"/>
              <a:t>Pour ajouter un enfant, cliquez sur le bouton « ajouter un enfant Usep ».</a:t>
            </a:r>
          </a:p>
          <a:p>
            <a:endParaRPr lang="fr-FR" sz="1400" dirty="0"/>
          </a:p>
          <a:p>
            <a:r>
              <a:rPr lang="fr-FR" sz="1400" dirty="0"/>
              <a:t>Commencez par saisir le nom, prénom et la date de naissance de l’enfant afin d’assurer une recherche dans la base de données pour vérifier que cette enfant n’est pas déjà adhérent.e de votre association ou adhérent.e à une autre association affiliée à notre réseau.</a:t>
            </a:r>
          </a:p>
        </p:txBody>
      </p:sp>
      <p:cxnSp>
        <p:nvCxnSpPr>
          <p:cNvPr id="9" name="Connecteur droit 8"/>
          <p:cNvCxnSpPr/>
          <p:nvPr/>
        </p:nvCxnSpPr>
        <p:spPr>
          <a:xfrm>
            <a:off x="-108520" y="6597352"/>
            <a:ext cx="936104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Espace réservé du texte 2"/>
          <p:cNvSpPr txBox="1">
            <a:spLocks/>
          </p:cNvSpPr>
          <p:nvPr/>
        </p:nvSpPr>
        <p:spPr>
          <a:xfrm>
            <a:off x="107504" y="6597352"/>
            <a:ext cx="5989637" cy="504056"/>
          </a:xfrm>
          <a:prstGeom prst="rect">
            <a:avLst/>
          </a:prstGeom>
        </p:spPr>
        <p:txBody>
          <a:bodyPr vert="horz" lIns="91440" tIns="45720" rIns="91440" bIns="45720" rtlCol="0">
            <a:noAutofit/>
          </a:bodyPr>
          <a:lstStyle/>
          <a:p>
            <a:pPr lvl="0">
              <a:spcBef>
                <a:spcPct val="20000"/>
              </a:spcBef>
              <a:defRPr/>
            </a:pPr>
            <a:r>
              <a:rPr lang="fr-FR" sz="900" b="1" dirty="0">
                <a:solidFill>
                  <a:schemeClr val="tx1">
                    <a:tint val="75000"/>
                  </a:schemeClr>
                </a:solidFill>
                <a:ea typeface="Roboto" pitchFamily="2" charset="0"/>
              </a:rPr>
              <a:t>Webaffiligue – Association : Gérer les adhésions Usep</a:t>
            </a:r>
            <a:endParaRPr lang="fr-FR" sz="900" dirty="0">
              <a:solidFill>
                <a:schemeClr val="tx1">
                  <a:tint val="75000"/>
                </a:schemeClr>
              </a:solidFill>
            </a:endParaRPr>
          </a:p>
        </p:txBody>
      </p:sp>
      <p:sp>
        <p:nvSpPr>
          <p:cNvPr id="13" name="Espace réservé du numéro de diapositive 8"/>
          <p:cNvSpPr txBox="1">
            <a:spLocks/>
          </p:cNvSpPr>
          <p:nvPr/>
        </p:nvSpPr>
        <p:spPr>
          <a:xfrm>
            <a:off x="6553200" y="6525344"/>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3D8E949-95A7-4B5B-98A3-3EA19D180671}" type="slidenum">
              <a:rPr kumimoji="0" lang="fr-FR" sz="9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9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cxnSp>
        <p:nvCxnSpPr>
          <p:cNvPr id="11" name="Connecteur droit avec flèche 10"/>
          <p:cNvCxnSpPr/>
          <p:nvPr/>
        </p:nvCxnSpPr>
        <p:spPr>
          <a:xfrm flipV="1">
            <a:off x="5868144" y="1484784"/>
            <a:ext cx="504056" cy="1152128"/>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3" cstate="print"/>
          <a:srcRect/>
          <a:stretch>
            <a:fillRect/>
          </a:stretch>
        </p:blipFill>
        <p:spPr bwMode="auto">
          <a:xfrm>
            <a:off x="3059832" y="2636912"/>
            <a:ext cx="4458444" cy="2007643"/>
          </a:xfrm>
          <a:prstGeom prst="rect">
            <a:avLst/>
          </a:prstGeom>
          <a:noFill/>
          <a:ln w="9525">
            <a:noFill/>
            <a:miter lim="800000"/>
            <a:headEnd/>
            <a:tailEnd/>
          </a:ln>
        </p:spPr>
      </p:pic>
      <p:sp>
        <p:nvSpPr>
          <p:cNvPr id="16" name="Rectangle 15"/>
          <p:cNvSpPr/>
          <p:nvPr/>
        </p:nvSpPr>
        <p:spPr>
          <a:xfrm>
            <a:off x="3059832" y="2636912"/>
            <a:ext cx="4464496" cy="20162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0" y="0"/>
            <a:ext cx="9144000" cy="5486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Sous-titre 2"/>
          <p:cNvSpPr txBox="1">
            <a:spLocks/>
          </p:cNvSpPr>
          <p:nvPr/>
        </p:nvSpPr>
        <p:spPr>
          <a:xfrm>
            <a:off x="0" y="20216"/>
            <a:ext cx="9144000" cy="528464"/>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0" i="0" u="none" strike="noStrike" kern="1200" cap="none" spc="0" normalizeH="0" baseline="0" noProof="0" dirty="0">
                <a:ln>
                  <a:noFill/>
                </a:ln>
                <a:solidFill>
                  <a:schemeClr val="bg1"/>
                </a:solidFill>
                <a:effectLst/>
                <a:uLnTx/>
                <a:uFillTx/>
                <a:latin typeface="+mn-lt"/>
                <a:ea typeface="+mn-ea"/>
                <a:cs typeface="+mn-cs"/>
              </a:rPr>
              <a:t>Saisir une</a:t>
            </a:r>
            <a:r>
              <a:rPr kumimoji="0" lang="fr-FR" sz="2800" b="0" i="0" u="none" strike="noStrike" kern="1200" cap="none" spc="0" normalizeH="0" noProof="0" dirty="0">
                <a:ln>
                  <a:noFill/>
                </a:ln>
                <a:solidFill>
                  <a:schemeClr val="bg1"/>
                </a:solidFill>
                <a:effectLst/>
                <a:uLnTx/>
                <a:uFillTx/>
                <a:latin typeface="+mn-lt"/>
                <a:ea typeface="+mn-ea"/>
                <a:cs typeface="+mn-cs"/>
              </a:rPr>
              <a:t> nouvelle adhésion Usep enfant</a:t>
            </a:r>
            <a:endParaRPr kumimoji="0" lang="fr-FR" sz="28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print"/>
          <a:srcRect/>
          <a:stretch>
            <a:fillRect/>
          </a:stretch>
        </p:blipFill>
        <p:spPr bwMode="auto">
          <a:xfrm>
            <a:off x="0" y="548679"/>
            <a:ext cx="9144000" cy="4265479"/>
          </a:xfrm>
          <a:prstGeom prst="rect">
            <a:avLst/>
          </a:prstGeom>
          <a:noFill/>
          <a:ln w="9525">
            <a:noFill/>
            <a:miter lim="800000"/>
            <a:headEnd/>
            <a:tailEnd/>
          </a:ln>
        </p:spPr>
      </p:pic>
      <p:sp>
        <p:nvSpPr>
          <p:cNvPr id="3" name="Sous-titre 2"/>
          <p:cNvSpPr>
            <a:spLocks noGrp="1"/>
          </p:cNvSpPr>
          <p:nvPr>
            <p:ph type="subTitle" idx="1"/>
          </p:nvPr>
        </p:nvSpPr>
        <p:spPr>
          <a:xfrm>
            <a:off x="0" y="0"/>
            <a:ext cx="9144000" cy="1752600"/>
          </a:xfrm>
        </p:spPr>
        <p:txBody>
          <a:bodyPr>
            <a:normAutofit/>
          </a:bodyPr>
          <a:lstStyle/>
          <a:p>
            <a:r>
              <a:rPr lang="fr-FR" sz="2800" dirty="0">
                <a:solidFill>
                  <a:srgbClr val="0070C0"/>
                </a:solidFill>
              </a:rPr>
              <a:t>Saisir une nouvelle adhésion Usep enfant</a:t>
            </a:r>
          </a:p>
        </p:txBody>
      </p:sp>
      <p:sp>
        <p:nvSpPr>
          <p:cNvPr id="7" name="ZoneTexte 6"/>
          <p:cNvSpPr txBox="1"/>
          <p:nvPr/>
        </p:nvSpPr>
        <p:spPr>
          <a:xfrm>
            <a:off x="251520" y="4941168"/>
            <a:ext cx="8892480" cy="307777"/>
          </a:xfrm>
          <a:prstGeom prst="rect">
            <a:avLst/>
          </a:prstGeom>
          <a:noFill/>
        </p:spPr>
        <p:txBody>
          <a:bodyPr wrap="square" rtlCol="0">
            <a:spAutoFit/>
          </a:bodyPr>
          <a:lstStyle/>
          <a:p>
            <a:r>
              <a:rPr lang="fr-FR" sz="1400" dirty="0"/>
              <a:t>Pour compléter la nouvelle adhésion, vous devez compléter l’école/la classe et le niveau de l’enfant</a:t>
            </a:r>
          </a:p>
        </p:txBody>
      </p:sp>
      <p:cxnSp>
        <p:nvCxnSpPr>
          <p:cNvPr id="9" name="Connecteur droit 8"/>
          <p:cNvCxnSpPr/>
          <p:nvPr/>
        </p:nvCxnSpPr>
        <p:spPr>
          <a:xfrm>
            <a:off x="-108520" y="6597352"/>
            <a:ext cx="936104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Espace réservé du texte 2"/>
          <p:cNvSpPr txBox="1">
            <a:spLocks/>
          </p:cNvSpPr>
          <p:nvPr/>
        </p:nvSpPr>
        <p:spPr>
          <a:xfrm>
            <a:off x="107504" y="6597352"/>
            <a:ext cx="5989637" cy="504056"/>
          </a:xfrm>
          <a:prstGeom prst="rect">
            <a:avLst/>
          </a:prstGeom>
        </p:spPr>
        <p:txBody>
          <a:bodyPr vert="horz" lIns="91440" tIns="45720" rIns="91440" bIns="45720" rtlCol="0">
            <a:noAutofit/>
          </a:bodyPr>
          <a:lstStyle/>
          <a:p>
            <a:pPr lvl="0">
              <a:spcBef>
                <a:spcPct val="20000"/>
              </a:spcBef>
              <a:defRPr/>
            </a:pPr>
            <a:r>
              <a:rPr lang="fr-FR" sz="900" b="1" dirty="0">
                <a:solidFill>
                  <a:schemeClr val="tx1">
                    <a:tint val="75000"/>
                  </a:schemeClr>
                </a:solidFill>
                <a:ea typeface="Roboto" pitchFamily="2" charset="0"/>
              </a:rPr>
              <a:t>Webaffiligue – Association : Gérer les adhésions Usep</a:t>
            </a:r>
            <a:endParaRPr lang="fr-FR" sz="900" dirty="0">
              <a:solidFill>
                <a:schemeClr val="tx1">
                  <a:tint val="75000"/>
                </a:schemeClr>
              </a:solidFill>
            </a:endParaRPr>
          </a:p>
        </p:txBody>
      </p:sp>
      <p:sp>
        <p:nvSpPr>
          <p:cNvPr id="13" name="Espace réservé du numéro de diapositive 8"/>
          <p:cNvSpPr txBox="1">
            <a:spLocks/>
          </p:cNvSpPr>
          <p:nvPr/>
        </p:nvSpPr>
        <p:spPr>
          <a:xfrm>
            <a:off x="6553200" y="6525344"/>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3D8E949-95A7-4B5B-98A3-3EA19D180671}" type="slidenum">
              <a:rPr kumimoji="0" lang="fr-FR" sz="9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9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cxnSp>
        <p:nvCxnSpPr>
          <p:cNvPr id="11" name="Connecteur droit avec flèche 10"/>
          <p:cNvCxnSpPr/>
          <p:nvPr/>
        </p:nvCxnSpPr>
        <p:spPr>
          <a:xfrm>
            <a:off x="2123728" y="3645024"/>
            <a:ext cx="1368152" cy="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491880" y="3284984"/>
            <a:ext cx="5472608" cy="7920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170" name="Picture 2"/>
          <p:cNvPicPr>
            <a:picLocks noChangeAspect="1" noChangeArrowheads="1"/>
          </p:cNvPicPr>
          <p:nvPr/>
        </p:nvPicPr>
        <p:blipFill>
          <a:blip r:embed="rId3" cstate="print"/>
          <a:srcRect/>
          <a:stretch>
            <a:fillRect/>
          </a:stretch>
        </p:blipFill>
        <p:spPr bwMode="auto">
          <a:xfrm>
            <a:off x="2987824" y="5373216"/>
            <a:ext cx="5918993" cy="1091777"/>
          </a:xfrm>
          <a:prstGeom prst="rect">
            <a:avLst/>
          </a:prstGeom>
          <a:noFill/>
          <a:ln w="9525">
            <a:noFill/>
            <a:miter lim="800000"/>
            <a:headEnd/>
            <a:tailEnd/>
          </a:ln>
        </p:spPr>
      </p:pic>
      <p:cxnSp>
        <p:nvCxnSpPr>
          <p:cNvPr id="14" name="Connecteur droit avec flèche 13"/>
          <p:cNvCxnSpPr/>
          <p:nvPr/>
        </p:nvCxnSpPr>
        <p:spPr>
          <a:xfrm flipH="1" flipV="1">
            <a:off x="8100392" y="4077072"/>
            <a:ext cx="216024" cy="1296144"/>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548679"/>
            <a:ext cx="9144000" cy="4252851"/>
          </a:xfrm>
          <a:prstGeom prst="rect">
            <a:avLst/>
          </a:prstGeom>
          <a:noFill/>
          <a:ln w="9525">
            <a:noFill/>
            <a:miter lim="800000"/>
            <a:headEnd/>
            <a:tailEnd/>
          </a:ln>
        </p:spPr>
      </p:pic>
      <p:sp>
        <p:nvSpPr>
          <p:cNvPr id="3" name="Sous-titre 2"/>
          <p:cNvSpPr>
            <a:spLocks noGrp="1"/>
          </p:cNvSpPr>
          <p:nvPr>
            <p:ph type="subTitle" idx="1"/>
          </p:nvPr>
        </p:nvSpPr>
        <p:spPr>
          <a:xfrm>
            <a:off x="0" y="0"/>
            <a:ext cx="9144000" cy="1752600"/>
          </a:xfrm>
        </p:spPr>
        <p:txBody>
          <a:bodyPr>
            <a:normAutofit/>
          </a:bodyPr>
          <a:lstStyle/>
          <a:p>
            <a:r>
              <a:rPr lang="fr-FR" sz="2800" dirty="0">
                <a:solidFill>
                  <a:srgbClr val="0070C0"/>
                </a:solidFill>
              </a:rPr>
              <a:t>Saisir une nouvelle adhésion Usep enfant</a:t>
            </a:r>
          </a:p>
        </p:txBody>
      </p:sp>
      <p:sp>
        <p:nvSpPr>
          <p:cNvPr id="7" name="ZoneTexte 6"/>
          <p:cNvSpPr txBox="1"/>
          <p:nvPr/>
        </p:nvSpPr>
        <p:spPr>
          <a:xfrm>
            <a:off x="251520" y="4941168"/>
            <a:ext cx="8892480" cy="738664"/>
          </a:xfrm>
          <a:prstGeom prst="rect">
            <a:avLst/>
          </a:prstGeom>
          <a:noFill/>
        </p:spPr>
        <p:txBody>
          <a:bodyPr wrap="square" rtlCol="0">
            <a:spAutoFit/>
          </a:bodyPr>
          <a:lstStyle/>
          <a:p>
            <a:r>
              <a:rPr lang="fr-FR" sz="1400" dirty="0"/>
              <a:t>La demande de renouvellement est acceptée tout de suite. L’adhérent apparait maintenant avec l’état « à transférer fd ».</a:t>
            </a:r>
          </a:p>
          <a:p>
            <a:endParaRPr lang="fr-FR" sz="1400" dirty="0"/>
          </a:p>
          <a:p>
            <a:r>
              <a:rPr lang="fr-FR" sz="1400" dirty="0"/>
              <a:t>Vous pouvez continuer à faire d’autres adhésions.</a:t>
            </a:r>
          </a:p>
        </p:txBody>
      </p:sp>
      <p:cxnSp>
        <p:nvCxnSpPr>
          <p:cNvPr id="9" name="Connecteur droit 8"/>
          <p:cNvCxnSpPr/>
          <p:nvPr/>
        </p:nvCxnSpPr>
        <p:spPr>
          <a:xfrm>
            <a:off x="-108520" y="6597352"/>
            <a:ext cx="936104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Espace réservé du texte 2"/>
          <p:cNvSpPr txBox="1">
            <a:spLocks/>
          </p:cNvSpPr>
          <p:nvPr/>
        </p:nvSpPr>
        <p:spPr>
          <a:xfrm>
            <a:off x="107504" y="6597352"/>
            <a:ext cx="5989637" cy="504056"/>
          </a:xfrm>
          <a:prstGeom prst="rect">
            <a:avLst/>
          </a:prstGeom>
        </p:spPr>
        <p:txBody>
          <a:bodyPr vert="horz" lIns="91440" tIns="45720" rIns="91440" bIns="45720" rtlCol="0">
            <a:noAutofit/>
          </a:bodyPr>
          <a:lstStyle/>
          <a:p>
            <a:pPr lvl="0">
              <a:spcBef>
                <a:spcPct val="20000"/>
              </a:spcBef>
              <a:defRPr/>
            </a:pPr>
            <a:r>
              <a:rPr lang="fr-FR" sz="900" b="1" dirty="0">
                <a:solidFill>
                  <a:schemeClr val="tx1">
                    <a:tint val="75000"/>
                  </a:schemeClr>
                </a:solidFill>
                <a:ea typeface="Roboto" pitchFamily="2" charset="0"/>
              </a:rPr>
              <a:t>Webaffiligue – Association : Gérer les adhésions Usep</a:t>
            </a:r>
            <a:endParaRPr lang="fr-FR" sz="900" dirty="0">
              <a:solidFill>
                <a:schemeClr val="tx1">
                  <a:tint val="75000"/>
                </a:schemeClr>
              </a:solidFill>
            </a:endParaRPr>
          </a:p>
        </p:txBody>
      </p:sp>
      <p:sp>
        <p:nvSpPr>
          <p:cNvPr id="13" name="Espace réservé du numéro de diapositive 8"/>
          <p:cNvSpPr txBox="1">
            <a:spLocks/>
          </p:cNvSpPr>
          <p:nvPr/>
        </p:nvSpPr>
        <p:spPr>
          <a:xfrm>
            <a:off x="6553200" y="6525344"/>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3D8E949-95A7-4B5B-98A3-3EA19D180671}" type="slidenum">
              <a:rPr kumimoji="0" lang="fr-FR" sz="9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9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cxnSp>
        <p:nvCxnSpPr>
          <p:cNvPr id="11" name="Connecteur droit avec flèche 10"/>
          <p:cNvCxnSpPr/>
          <p:nvPr/>
        </p:nvCxnSpPr>
        <p:spPr>
          <a:xfrm flipH="1">
            <a:off x="8244408" y="3573016"/>
            <a:ext cx="432048" cy="72008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2051720" y="1556792"/>
            <a:ext cx="6223000" cy="2012950"/>
          </a:xfrm>
          <a:prstGeom prst="rect">
            <a:avLst/>
          </a:prstGeom>
          <a:noFill/>
          <a:ln w="9525">
            <a:noFill/>
            <a:miter lim="800000"/>
            <a:headEnd/>
            <a:tailEnd/>
          </a:ln>
        </p:spPr>
      </p:pic>
      <p:cxnSp>
        <p:nvCxnSpPr>
          <p:cNvPr id="9" name="Connecteur droit 8"/>
          <p:cNvCxnSpPr/>
          <p:nvPr/>
        </p:nvCxnSpPr>
        <p:spPr>
          <a:xfrm>
            <a:off x="-108520" y="6597352"/>
            <a:ext cx="936104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Espace réservé du texte 2"/>
          <p:cNvSpPr txBox="1">
            <a:spLocks/>
          </p:cNvSpPr>
          <p:nvPr/>
        </p:nvSpPr>
        <p:spPr>
          <a:xfrm>
            <a:off x="107504" y="6597352"/>
            <a:ext cx="5989637" cy="504056"/>
          </a:xfrm>
          <a:prstGeom prst="rect">
            <a:avLst/>
          </a:prstGeom>
        </p:spPr>
        <p:txBody>
          <a:bodyPr vert="horz" lIns="91440" tIns="45720" rIns="91440" bIns="45720" rtlCol="0">
            <a:noAutofit/>
          </a:bodyPr>
          <a:lstStyle/>
          <a:p>
            <a:pPr lvl="0">
              <a:spcBef>
                <a:spcPct val="20000"/>
              </a:spcBef>
              <a:defRPr/>
            </a:pPr>
            <a:r>
              <a:rPr lang="fr-FR" sz="900" b="1" dirty="0">
                <a:solidFill>
                  <a:schemeClr val="tx1">
                    <a:tint val="75000"/>
                  </a:schemeClr>
                </a:solidFill>
                <a:ea typeface="Roboto" pitchFamily="2" charset="0"/>
              </a:rPr>
              <a:t>Webaffiligue – Association : Gérer les adhésions Usep</a:t>
            </a:r>
            <a:endParaRPr lang="fr-FR" sz="900" dirty="0">
              <a:solidFill>
                <a:schemeClr val="tx1">
                  <a:tint val="75000"/>
                </a:schemeClr>
              </a:solidFill>
            </a:endParaRPr>
          </a:p>
        </p:txBody>
      </p:sp>
      <p:sp>
        <p:nvSpPr>
          <p:cNvPr id="13" name="Espace réservé du numéro de diapositive 8"/>
          <p:cNvSpPr txBox="1">
            <a:spLocks/>
          </p:cNvSpPr>
          <p:nvPr/>
        </p:nvSpPr>
        <p:spPr>
          <a:xfrm>
            <a:off x="6516216" y="6492875"/>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3D8E949-95A7-4B5B-98A3-3EA19D180671}" type="slidenum">
              <a:rPr kumimoji="0" lang="fr-FR" sz="9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9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5" name="ZoneTexte 14"/>
          <p:cNvSpPr txBox="1"/>
          <p:nvPr/>
        </p:nvSpPr>
        <p:spPr>
          <a:xfrm>
            <a:off x="899592" y="743793"/>
            <a:ext cx="7776864" cy="3693319"/>
          </a:xfrm>
          <a:prstGeom prst="rect">
            <a:avLst/>
          </a:prstGeom>
          <a:noFill/>
        </p:spPr>
        <p:txBody>
          <a:bodyPr wrap="square" rtlCol="0">
            <a:spAutoFit/>
          </a:bodyPr>
          <a:lstStyle/>
          <a:p>
            <a:r>
              <a:rPr lang="fr-FR" dirty="0"/>
              <a:t>Vos adhérents ont accès à </a:t>
            </a:r>
            <a:r>
              <a:rPr lang="fr-FR" dirty="0" err="1"/>
              <a:t>Webaffiligue-Adhérent.e</a:t>
            </a:r>
            <a:r>
              <a:rPr lang="fr-FR" dirty="0"/>
              <a:t>.</a:t>
            </a:r>
          </a:p>
          <a:p>
            <a:r>
              <a:rPr lang="fr-FR" dirty="0"/>
              <a:t>Pour se connecter ils utilisent le numéro d’adhérent renseigné sur leur carte d’adhésion.</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r>
              <a:rPr lang="fr-FR" dirty="0"/>
              <a:t>Ils demandent eux-mêmes leur mot de passe de connexion depuis la page d’accueil de Webaffiligue en cliquant sur « recevoir mes identifiants »</a:t>
            </a:r>
          </a:p>
        </p:txBody>
      </p:sp>
      <p:sp>
        <p:nvSpPr>
          <p:cNvPr id="10" name="Rectangle 9"/>
          <p:cNvSpPr/>
          <p:nvPr/>
        </p:nvSpPr>
        <p:spPr>
          <a:xfrm>
            <a:off x="0" y="0"/>
            <a:ext cx="9144000" cy="5486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Sous-titre 2"/>
          <p:cNvSpPr txBox="1">
            <a:spLocks/>
          </p:cNvSpPr>
          <p:nvPr/>
        </p:nvSpPr>
        <p:spPr>
          <a:xfrm>
            <a:off x="0" y="20216"/>
            <a:ext cx="9144000" cy="528464"/>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0" i="0" u="none" strike="noStrike" kern="1200" cap="none" spc="0" normalizeH="0" baseline="0" noProof="0" dirty="0">
                <a:ln>
                  <a:noFill/>
                </a:ln>
                <a:solidFill>
                  <a:schemeClr val="bg1"/>
                </a:solidFill>
                <a:effectLst/>
                <a:uLnTx/>
                <a:uFillTx/>
                <a:latin typeface="+mn-lt"/>
                <a:ea typeface="+mn-ea"/>
                <a:cs typeface="+mn-cs"/>
              </a:rPr>
              <a:t>Valider</a:t>
            </a:r>
            <a:r>
              <a:rPr kumimoji="0" lang="fr-FR" sz="2800" b="0" i="0" u="none" strike="noStrike" kern="1200" cap="none" spc="0" normalizeH="0" noProof="0" dirty="0">
                <a:ln>
                  <a:noFill/>
                </a:ln>
                <a:solidFill>
                  <a:schemeClr val="bg1"/>
                </a:solidFill>
                <a:effectLst/>
                <a:uLnTx/>
                <a:uFillTx/>
                <a:latin typeface="+mn-lt"/>
                <a:ea typeface="+mn-ea"/>
                <a:cs typeface="+mn-cs"/>
              </a:rPr>
              <a:t> les adhésions reçues par Webaffiligue</a:t>
            </a:r>
            <a:endParaRPr kumimoji="0" lang="fr-FR" sz="2800" b="0" i="0" u="none" strike="noStrike" kern="1200" cap="none" spc="0" normalizeH="0" baseline="0" noProof="0" dirty="0">
              <a:ln>
                <a:noFill/>
              </a:ln>
              <a:solidFill>
                <a:schemeClr val="bg1"/>
              </a:solidFill>
              <a:effectLst/>
              <a:uLnTx/>
              <a:uFillTx/>
              <a:latin typeface="+mn-lt"/>
              <a:ea typeface="+mn-ea"/>
              <a:cs typeface="+mn-cs"/>
            </a:endParaRPr>
          </a:p>
        </p:txBody>
      </p:sp>
      <p:cxnSp>
        <p:nvCxnSpPr>
          <p:cNvPr id="17" name="Connecteur droit avec flèche 16"/>
          <p:cNvCxnSpPr/>
          <p:nvPr/>
        </p:nvCxnSpPr>
        <p:spPr>
          <a:xfrm>
            <a:off x="1043608" y="1772816"/>
            <a:ext cx="1800200" cy="72008"/>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43" name="Picture 3"/>
          <p:cNvPicPr>
            <a:picLocks noChangeAspect="1" noChangeArrowheads="1"/>
          </p:cNvPicPr>
          <p:nvPr/>
        </p:nvPicPr>
        <p:blipFill>
          <a:blip r:embed="rId3" cstate="print"/>
          <a:srcRect/>
          <a:stretch>
            <a:fillRect/>
          </a:stretch>
        </p:blipFill>
        <p:spPr bwMode="auto">
          <a:xfrm>
            <a:off x="1763688" y="4437112"/>
            <a:ext cx="5256584" cy="1977901"/>
          </a:xfrm>
          <a:prstGeom prst="rect">
            <a:avLst/>
          </a:prstGeom>
          <a:noFill/>
          <a:ln w="9525">
            <a:solidFill>
              <a:schemeClr val="accent1">
                <a:shade val="50000"/>
              </a:schemeClr>
            </a:solidFill>
            <a:miter lim="800000"/>
            <a:headEnd/>
            <a:tailEnd/>
          </a:ln>
        </p:spPr>
      </p:pic>
      <p:cxnSp>
        <p:nvCxnSpPr>
          <p:cNvPr id="22" name="Connecteur droit avec flèche 21"/>
          <p:cNvCxnSpPr/>
          <p:nvPr/>
        </p:nvCxnSpPr>
        <p:spPr>
          <a:xfrm flipH="1">
            <a:off x="4283968" y="6165304"/>
            <a:ext cx="936104" cy="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315416"/>
            <a:ext cx="9144000" cy="908720"/>
          </a:xfrm>
        </p:spPr>
        <p:txBody>
          <a:bodyPr>
            <a:noAutofit/>
          </a:bodyPr>
          <a:lstStyle/>
          <a:p>
            <a:endParaRPr lang="fr-FR" sz="2800" dirty="0">
              <a:solidFill>
                <a:srgbClr val="0070C0"/>
              </a:solidFill>
            </a:endParaRPr>
          </a:p>
          <a:p>
            <a:r>
              <a:rPr lang="fr-FR" sz="2800" dirty="0">
                <a:solidFill>
                  <a:srgbClr val="0070C0"/>
                </a:solidFill>
              </a:rPr>
              <a:t>Webaffiligue-Association</a:t>
            </a:r>
          </a:p>
        </p:txBody>
      </p:sp>
      <p:sp>
        <p:nvSpPr>
          <p:cNvPr id="7" name="ZoneTexte 6"/>
          <p:cNvSpPr txBox="1"/>
          <p:nvPr/>
        </p:nvSpPr>
        <p:spPr>
          <a:xfrm>
            <a:off x="611560" y="3140968"/>
            <a:ext cx="8244408" cy="738664"/>
          </a:xfrm>
          <a:prstGeom prst="rect">
            <a:avLst/>
          </a:prstGeom>
          <a:noFill/>
        </p:spPr>
        <p:txBody>
          <a:bodyPr wrap="square" rtlCol="0">
            <a:spAutoFit/>
          </a:bodyPr>
          <a:lstStyle/>
          <a:p>
            <a:pPr>
              <a:buFontTx/>
              <a:buChar char="-"/>
            </a:pPr>
            <a:r>
              <a:rPr lang="fr-FR" sz="1400" dirty="0"/>
              <a:t> Renouveler une adhésion</a:t>
            </a:r>
          </a:p>
          <a:p>
            <a:pPr>
              <a:buFontTx/>
              <a:buChar char="-"/>
            </a:pPr>
            <a:r>
              <a:rPr lang="fr-FR" sz="1400" dirty="0"/>
              <a:t> Saisir un nouvel adhérent</a:t>
            </a:r>
          </a:p>
          <a:p>
            <a:pPr>
              <a:buFontTx/>
              <a:buChar char="-"/>
            </a:pPr>
            <a:r>
              <a:rPr lang="fr-FR" sz="1400" dirty="0"/>
              <a:t> Valider une demande de renouvellement transmise par Webaffiligue-Adhérents</a:t>
            </a:r>
          </a:p>
        </p:txBody>
      </p:sp>
      <p:cxnSp>
        <p:nvCxnSpPr>
          <p:cNvPr id="12" name="Connecteur droit 11"/>
          <p:cNvCxnSpPr/>
          <p:nvPr/>
        </p:nvCxnSpPr>
        <p:spPr>
          <a:xfrm>
            <a:off x="-108520" y="6165304"/>
            <a:ext cx="9361040" cy="0"/>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Image 13"/>
          <p:cNvPicPr/>
          <p:nvPr/>
        </p:nvPicPr>
        <p:blipFill>
          <a:blip r:embed="rId2" cstate="print">
            <a:extLst>
              <a:ext uri="{28A0092B-C50C-407E-A947-70E740481C1C}">
                <a14:useLocalDpi xmlns:a14="http://schemas.microsoft.com/office/drawing/2010/main" val="0"/>
              </a:ext>
            </a:extLst>
          </a:blip>
          <a:stretch>
            <a:fillRect/>
          </a:stretch>
        </p:blipFill>
        <p:spPr>
          <a:xfrm>
            <a:off x="395536" y="6226696"/>
            <a:ext cx="2039815" cy="470047"/>
          </a:xfrm>
          <a:prstGeom prst="rect">
            <a:avLst/>
          </a:prstGeom>
        </p:spPr>
      </p:pic>
      <p:sp>
        <p:nvSpPr>
          <p:cNvPr id="18" name="ZoneTexte 17"/>
          <p:cNvSpPr txBox="1"/>
          <p:nvPr/>
        </p:nvSpPr>
        <p:spPr>
          <a:xfrm>
            <a:off x="0" y="1234208"/>
            <a:ext cx="9144000" cy="1077218"/>
          </a:xfrm>
          <a:prstGeom prst="rect">
            <a:avLst/>
          </a:prstGeom>
          <a:solidFill>
            <a:schemeClr val="accent1"/>
          </a:solidFill>
        </p:spPr>
        <p:txBody>
          <a:bodyPr wrap="square" rtlCol="0" anchor="ctr" anchorCtr="0">
            <a:spAutoFit/>
          </a:bodyPr>
          <a:lstStyle/>
          <a:p>
            <a:pPr algn="ctr"/>
            <a:endParaRPr lang="fr-FR" dirty="0">
              <a:solidFill>
                <a:schemeClr val="bg1"/>
              </a:solidFill>
            </a:endParaRPr>
          </a:p>
          <a:p>
            <a:pPr algn="ctr"/>
            <a:r>
              <a:rPr lang="fr-FR" sz="2800" dirty="0">
                <a:solidFill>
                  <a:schemeClr val="bg1"/>
                </a:solidFill>
              </a:rPr>
              <a:t>Renouveler les adhésions</a:t>
            </a:r>
          </a:p>
          <a:p>
            <a:pPr algn="ctr"/>
            <a:endParaRPr lang="fr-FR" dirty="0"/>
          </a:p>
        </p:txBody>
      </p:sp>
      <p:sp>
        <p:nvSpPr>
          <p:cNvPr id="10" name="Espace réservé du texte 2"/>
          <p:cNvSpPr txBox="1">
            <a:spLocks/>
          </p:cNvSpPr>
          <p:nvPr/>
        </p:nvSpPr>
        <p:spPr>
          <a:xfrm>
            <a:off x="2627784" y="6165304"/>
            <a:ext cx="5989637" cy="792088"/>
          </a:xfrm>
          <a:prstGeom prst="rect">
            <a:avLst/>
          </a:prstGeom>
        </p:spPr>
        <p:txBody>
          <a:bodyPr vert="horz" lIns="91440" tIns="45720" rIns="91440" bIns="45720" rtlCol="0">
            <a:noAutofit/>
          </a:bodyPr>
          <a:lstStyle/>
          <a:p>
            <a:pPr lvl="0">
              <a:spcBef>
                <a:spcPct val="20000"/>
              </a:spcBef>
              <a:defRPr/>
            </a:pPr>
            <a:endParaRPr lang="fr-FR" sz="900" b="1" dirty="0">
              <a:solidFill>
                <a:schemeClr val="tx1">
                  <a:tint val="75000"/>
                </a:schemeClr>
              </a:solidFill>
              <a:ea typeface="Roboto" pitchFamily="2" charset="0"/>
            </a:endParaRPr>
          </a:p>
          <a:p>
            <a:pPr lvl="0">
              <a:spcBef>
                <a:spcPct val="20000"/>
              </a:spcBef>
              <a:defRPr/>
            </a:pPr>
            <a:r>
              <a:rPr lang="fr-FR" sz="900" b="1" dirty="0">
                <a:solidFill>
                  <a:schemeClr val="tx1">
                    <a:tint val="75000"/>
                  </a:schemeClr>
                </a:solidFill>
                <a:ea typeface="Roboto" pitchFamily="2" charset="0"/>
              </a:rPr>
              <a:t>Assistance technique nationale</a:t>
            </a:r>
          </a:p>
          <a:p>
            <a:pPr lvl="0">
              <a:spcBef>
                <a:spcPct val="20000"/>
              </a:spcBef>
              <a:defRPr/>
            </a:pPr>
            <a:r>
              <a:rPr lang="fr-FR" sz="900" dirty="0">
                <a:solidFill>
                  <a:schemeClr val="tx1">
                    <a:tint val="75000"/>
                  </a:schemeClr>
                </a:solidFill>
                <a:ea typeface="Roboto" pitchFamily="2" charset="0"/>
              </a:rPr>
              <a:t>webaffiligue@laligue.org</a:t>
            </a:r>
            <a:endParaRPr lang="fr-FR" sz="900" dirty="0">
              <a:solidFill>
                <a:schemeClr val="tx1">
                  <a:tint val="75000"/>
                </a:schemeClr>
              </a:solidFill>
            </a:endParaRPr>
          </a:p>
        </p:txBody>
      </p:sp>
      <p:sp>
        <p:nvSpPr>
          <p:cNvPr id="16" name="Espace réservé du numéro de diapositive 8"/>
          <p:cNvSpPr txBox="1">
            <a:spLocks/>
          </p:cNvSpPr>
          <p:nvPr/>
        </p:nvSpPr>
        <p:spPr>
          <a:xfrm>
            <a:off x="6553200" y="6237312"/>
            <a:ext cx="2133600" cy="653157"/>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chemeClr val="tx1">
                    <a:tint val="75000"/>
                  </a:schemeClr>
                </a:solidFill>
                <a:effectLst/>
                <a:uLnTx/>
                <a:uFillTx/>
                <a:latin typeface="+mn-lt"/>
                <a:ea typeface="+mn-ea"/>
                <a:cs typeface="+mn-cs"/>
              </a:rPr>
              <a:t>Version 06/06/2018</a:t>
            </a:r>
            <a:endParaRPr kumimoji="0" lang="fr-FR" sz="900" b="0" i="0" u="none" strike="noStrike" kern="1200" cap="none" spc="0" normalizeH="0" baseline="0" noProof="0" dirty="0">
              <a:ln>
                <a:noFill/>
              </a:ln>
              <a:solidFill>
                <a:schemeClr val="tx1">
                  <a:tint val="75000"/>
                </a:schemeClr>
              </a:solidFill>
              <a:effectLst/>
              <a:uLnTx/>
              <a:uFillTx/>
              <a:latin typeface="+mn-lt"/>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fld id="{43D8E949-95A7-4B5B-98A3-3EA19D180671}" type="slidenum">
              <a:rPr kumimoji="0" lang="fr-FR" sz="9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9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9" name="Picture 4"/>
          <p:cNvPicPr>
            <a:picLocks noChangeAspect="1" noChangeArrowheads="1"/>
          </p:cNvPicPr>
          <p:nvPr/>
        </p:nvPicPr>
        <p:blipFill rotWithShape="1">
          <a:blip r:embed="rId3" cstate="print"/>
          <a:srcRect b="35011"/>
          <a:stretch/>
        </p:blipFill>
        <p:spPr bwMode="auto">
          <a:xfrm>
            <a:off x="0" y="908720"/>
            <a:ext cx="9144000" cy="3024336"/>
          </a:xfrm>
          <a:prstGeom prst="rect">
            <a:avLst/>
          </a:prstGeom>
          <a:noFill/>
          <a:ln w="9525">
            <a:noFill/>
            <a:miter lim="800000"/>
            <a:headEnd/>
            <a:tailEnd/>
          </a:ln>
        </p:spPr>
      </p:pic>
      <p:sp>
        <p:nvSpPr>
          <p:cNvPr id="11" name="ZoneTexte 10"/>
          <p:cNvSpPr txBox="1"/>
          <p:nvPr/>
        </p:nvSpPr>
        <p:spPr>
          <a:xfrm>
            <a:off x="179512" y="4725144"/>
            <a:ext cx="8723682" cy="954107"/>
          </a:xfrm>
          <a:prstGeom prst="rect">
            <a:avLst/>
          </a:prstGeom>
          <a:noFill/>
        </p:spPr>
        <p:txBody>
          <a:bodyPr wrap="square" rtlCol="0">
            <a:spAutoFit/>
          </a:bodyPr>
          <a:lstStyle/>
          <a:p>
            <a:r>
              <a:rPr lang="fr-FR" sz="1400" dirty="0"/>
              <a:t>- L’utilisateur.trice se connecte sur </a:t>
            </a:r>
            <a:r>
              <a:rPr lang="fr-FR" sz="1400" u="sng" dirty="0">
                <a:hlinkClick r:id="rId4"/>
              </a:rPr>
              <a:t>www.affiligue.org</a:t>
            </a:r>
            <a:r>
              <a:rPr lang="fr-FR" sz="1400" dirty="0"/>
              <a:t> avec son  identifiant (numéro d’adhésion) et son mot de passe (demandé depuis la page de connexion à webaffiligue, en cliquant sur « recevoir mes identifiants »). </a:t>
            </a:r>
          </a:p>
          <a:p>
            <a:endParaRPr lang="fr-FR" sz="1400" dirty="0"/>
          </a:p>
          <a:p>
            <a:r>
              <a:rPr lang="fr-FR" sz="1400" dirty="0"/>
              <a:t>- </a:t>
            </a:r>
            <a:r>
              <a:rPr lang="fr-FR" sz="1400" dirty="0" err="1"/>
              <a:t>Il.elle</a:t>
            </a:r>
            <a:r>
              <a:rPr lang="fr-FR" sz="1400" dirty="0"/>
              <a:t> arrive dans son espace personnel.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p:cNvCxnSpPr/>
          <p:nvPr/>
        </p:nvCxnSpPr>
        <p:spPr>
          <a:xfrm>
            <a:off x="-108520" y="6597352"/>
            <a:ext cx="936104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Espace réservé du texte 2"/>
          <p:cNvSpPr txBox="1">
            <a:spLocks/>
          </p:cNvSpPr>
          <p:nvPr/>
        </p:nvSpPr>
        <p:spPr>
          <a:xfrm>
            <a:off x="107504" y="6597352"/>
            <a:ext cx="5989637" cy="504056"/>
          </a:xfrm>
          <a:prstGeom prst="rect">
            <a:avLst/>
          </a:prstGeom>
        </p:spPr>
        <p:txBody>
          <a:bodyPr vert="horz" lIns="91440" tIns="45720" rIns="91440" bIns="45720" rtlCol="0">
            <a:noAutofit/>
          </a:bodyPr>
          <a:lstStyle/>
          <a:p>
            <a:pPr lvl="0">
              <a:spcBef>
                <a:spcPct val="20000"/>
              </a:spcBef>
              <a:defRPr/>
            </a:pPr>
            <a:r>
              <a:rPr lang="fr-FR" sz="900" b="1" dirty="0">
                <a:solidFill>
                  <a:schemeClr val="tx1">
                    <a:tint val="75000"/>
                  </a:schemeClr>
                </a:solidFill>
                <a:ea typeface="Roboto" pitchFamily="2" charset="0"/>
              </a:rPr>
              <a:t>Webaffiligue – Association : Gérer les adhésions Usep</a:t>
            </a:r>
            <a:endParaRPr lang="fr-FR" sz="900" dirty="0">
              <a:solidFill>
                <a:schemeClr val="tx1">
                  <a:tint val="75000"/>
                </a:schemeClr>
              </a:solidFill>
            </a:endParaRPr>
          </a:p>
        </p:txBody>
      </p:sp>
      <p:sp>
        <p:nvSpPr>
          <p:cNvPr id="13" name="Espace réservé du numéro de diapositive 8"/>
          <p:cNvSpPr txBox="1">
            <a:spLocks/>
          </p:cNvSpPr>
          <p:nvPr/>
        </p:nvSpPr>
        <p:spPr>
          <a:xfrm>
            <a:off x="6516216" y="6492875"/>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3D8E949-95A7-4B5B-98A3-3EA19D180671}" type="slidenum">
              <a:rPr kumimoji="0" lang="fr-FR" sz="9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FR" sz="9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5" name="ZoneTexte 14"/>
          <p:cNvSpPr txBox="1"/>
          <p:nvPr/>
        </p:nvSpPr>
        <p:spPr>
          <a:xfrm>
            <a:off x="539552" y="5157192"/>
            <a:ext cx="7992888" cy="646331"/>
          </a:xfrm>
          <a:prstGeom prst="rect">
            <a:avLst/>
          </a:prstGeom>
          <a:noFill/>
        </p:spPr>
        <p:txBody>
          <a:bodyPr wrap="square" rtlCol="0">
            <a:spAutoFit/>
          </a:bodyPr>
          <a:lstStyle/>
          <a:p>
            <a:r>
              <a:rPr lang="fr-FR" dirty="0"/>
              <a:t>Si des demandes d’adhésion ont été faites par </a:t>
            </a:r>
            <a:r>
              <a:rPr lang="fr-FR" dirty="0" err="1"/>
              <a:t>Webaffiligue-Adhérent.e</a:t>
            </a:r>
            <a:r>
              <a:rPr lang="fr-FR" dirty="0"/>
              <a:t>, le message suivant apparaît à chaque ouverture du menu « Gérer mes adhérents.es ».</a:t>
            </a:r>
          </a:p>
        </p:txBody>
      </p:sp>
      <p:sp>
        <p:nvSpPr>
          <p:cNvPr id="14" name="Sous-titre 2"/>
          <p:cNvSpPr>
            <a:spLocks noGrp="1"/>
          </p:cNvSpPr>
          <p:nvPr>
            <p:ph type="subTitle" idx="1"/>
          </p:nvPr>
        </p:nvSpPr>
        <p:spPr>
          <a:xfrm>
            <a:off x="0" y="20216"/>
            <a:ext cx="9144000" cy="744488"/>
          </a:xfrm>
        </p:spPr>
        <p:txBody>
          <a:bodyPr>
            <a:normAutofit/>
          </a:bodyPr>
          <a:lstStyle/>
          <a:p>
            <a:r>
              <a:rPr lang="fr-FR" sz="2800" dirty="0">
                <a:solidFill>
                  <a:srgbClr val="0070C0"/>
                </a:solidFill>
              </a:rPr>
              <a:t>Valider les adhésions reçues par Webaffiligue</a:t>
            </a:r>
          </a:p>
        </p:txBody>
      </p:sp>
      <p:cxnSp>
        <p:nvCxnSpPr>
          <p:cNvPr id="16" name="Connecteur droit 15"/>
          <p:cNvCxnSpPr/>
          <p:nvPr/>
        </p:nvCxnSpPr>
        <p:spPr>
          <a:xfrm>
            <a:off x="0" y="620688"/>
            <a:ext cx="9159589"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1267" name="Picture 3"/>
          <p:cNvPicPr>
            <a:picLocks noChangeAspect="1" noChangeArrowheads="1"/>
          </p:cNvPicPr>
          <p:nvPr/>
        </p:nvPicPr>
        <p:blipFill>
          <a:blip r:embed="rId2" cstate="print"/>
          <a:srcRect/>
          <a:stretch>
            <a:fillRect/>
          </a:stretch>
        </p:blipFill>
        <p:spPr bwMode="auto">
          <a:xfrm>
            <a:off x="0" y="620687"/>
            <a:ext cx="9144000" cy="4216831"/>
          </a:xfrm>
          <a:prstGeom prst="rect">
            <a:avLst/>
          </a:prstGeom>
          <a:noFill/>
          <a:ln w="9525">
            <a:solidFill>
              <a:schemeClr val="accent1">
                <a:shade val="50000"/>
              </a:schemeClr>
            </a:solidFill>
            <a:miter lim="800000"/>
            <a:headEnd/>
            <a:tailEnd/>
          </a:ln>
        </p:spPr>
      </p:pic>
      <p:cxnSp>
        <p:nvCxnSpPr>
          <p:cNvPr id="18" name="Connecteur droit avec flèche 17"/>
          <p:cNvCxnSpPr/>
          <p:nvPr/>
        </p:nvCxnSpPr>
        <p:spPr>
          <a:xfrm flipH="1">
            <a:off x="7740352" y="3717032"/>
            <a:ext cx="936104" cy="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403648" y="2420888"/>
            <a:ext cx="6408712" cy="15121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0" y="620688"/>
            <a:ext cx="9144000" cy="2775743"/>
          </a:xfrm>
          <a:prstGeom prst="rect">
            <a:avLst/>
          </a:prstGeom>
          <a:noFill/>
          <a:ln w="9525">
            <a:noFill/>
            <a:miter lim="800000"/>
            <a:headEnd/>
            <a:tailEnd/>
          </a:ln>
        </p:spPr>
      </p:pic>
      <p:cxnSp>
        <p:nvCxnSpPr>
          <p:cNvPr id="9" name="Connecteur droit 8"/>
          <p:cNvCxnSpPr/>
          <p:nvPr/>
        </p:nvCxnSpPr>
        <p:spPr>
          <a:xfrm>
            <a:off x="-108520" y="6597352"/>
            <a:ext cx="936104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Espace réservé du texte 2"/>
          <p:cNvSpPr txBox="1">
            <a:spLocks/>
          </p:cNvSpPr>
          <p:nvPr/>
        </p:nvSpPr>
        <p:spPr>
          <a:xfrm>
            <a:off x="107504" y="6597352"/>
            <a:ext cx="5989637" cy="504056"/>
          </a:xfrm>
          <a:prstGeom prst="rect">
            <a:avLst/>
          </a:prstGeom>
        </p:spPr>
        <p:txBody>
          <a:bodyPr vert="horz" lIns="91440" tIns="45720" rIns="91440" bIns="45720" rtlCol="0">
            <a:noAutofit/>
          </a:bodyPr>
          <a:lstStyle/>
          <a:p>
            <a:pPr lvl="0">
              <a:spcBef>
                <a:spcPct val="20000"/>
              </a:spcBef>
              <a:defRPr/>
            </a:pPr>
            <a:r>
              <a:rPr lang="fr-FR" sz="900" b="1" dirty="0">
                <a:solidFill>
                  <a:schemeClr val="tx1">
                    <a:tint val="75000"/>
                  </a:schemeClr>
                </a:solidFill>
                <a:ea typeface="Roboto" pitchFamily="2" charset="0"/>
              </a:rPr>
              <a:t>Webaffiligue – Association : Gérer les adhésions Usep</a:t>
            </a:r>
            <a:endParaRPr lang="fr-FR" sz="900" dirty="0">
              <a:solidFill>
                <a:schemeClr val="tx1">
                  <a:tint val="75000"/>
                </a:schemeClr>
              </a:solidFill>
            </a:endParaRPr>
          </a:p>
        </p:txBody>
      </p:sp>
      <p:sp>
        <p:nvSpPr>
          <p:cNvPr id="13" name="Espace réservé du numéro de diapositive 8"/>
          <p:cNvSpPr txBox="1">
            <a:spLocks/>
          </p:cNvSpPr>
          <p:nvPr/>
        </p:nvSpPr>
        <p:spPr>
          <a:xfrm>
            <a:off x="6516216" y="6492875"/>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3D8E949-95A7-4B5B-98A3-3EA19D180671}" type="slidenum">
              <a:rPr kumimoji="0" lang="fr-FR" sz="9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r-FR" sz="9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5" name="ZoneTexte 14"/>
          <p:cNvSpPr txBox="1"/>
          <p:nvPr/>
        </p:nvSpPr>
        <p:spPr>
          <a:xfrm>
            <a:off x="395536" y="3645024"/>
            <a:ext cx="8640960" cy="3416320"/>
          </a:xfrm>
          <a:prstGeom prst="rect">
            <a:avLst/>
          </a:prstGeom>
          <a:noFill/>
        </p:spPr>
        <p:txBody>
          <a:bodyPr wrap="square" rtlCol="0">
            <a:spAutoFit/>
          </a:bodyPr>
          <a:lstStyle/>
          <a:p>
            <a:r>
              <a:rPr lang="fr-FR" dirty="0"/>
              <a:t>La liste des adhérents.es ayant fait leur demande de renouvellement d’adhésion apparaît.</a:t>
            </a:r>
          </a:p>
          <a:p>
            <a:endParaRPr lang="fr-FR" dirty="0"/>
          </a:p>
          <a:p>
            <a:r>
              <a:rPr lang="fr-FR" dirty="0"/>
              <a:t>Vous avez 3 actions à votre disposition :</a:t>
            </a:r>
          </a:p>
          <a:p>
            <a:pPr>
              <a:buFontTx/>
              <a:buChar char="-"/>
            </a:pPr>
            <a:r>
              <a:rPr lang="fr-FR" dirty="0"/>
              <a:t> consulter/modifier les informations saisies par l’adhérent.e avant de les valider</a:t>
            </a:r>
          </a:p>
          <a:p>
            <a:pPr>
              <a:buFontTx/>
              <a:buChar char="-"/>
            </a:pPr>
            <a:r>
              <a:rPr lang="fr-FR" dirty="0"/>
              <a:t> accepter la demande de l’adhérent.e et l’envoyer à la fédération</a:t>
            </a:r>
          </a:p>
          <a:p>
            <a:pPr>
              <a:buFontTx/>
              <a:buChar char="-"/>
            </a:pPr>
            <a:r>
              <a:rPr lang="fr-FR" dirty="0"/>
              <a:t> rejeter la demande si vous rencontrez une difficulté administrative avec </a:t>
            </a:r>
            <a:r>
              <a:rPr lang="fr-FR" dirty="0" err="1"/>
              <a:t>cet.te</a:t>
            </a:r>
            <a:r>
              <a:rPr lang="fr-FR" dirty="0"/>
              <a:t> adhérent.e</a:t>
            </a:r>
          </a:p>
          <a:p>
            <a:pPr>
              <a:buFontTx/>
              <a:buChar char="-"/>
            </a:pPr>
            <a:endParaRPr lang="fr-FR" dirty="0"/>
          </a:p>
          <a:p>
            <a:r>
              <a:rPr lang="fr-FR" u="sng" dirty="0"/>
              <a:t>Remarque</a:t>
            </a:r>
            <a:r>
              <a:rPr lang="fr-FR" dirty="0"/>
              <a:t> :</a:t>
            </a:r>
          </a:p>
          <a:p>
            <a:r>
              <a:rPr lang="fr-FR" dirty="0"/>
              <a:t>Vous pouvez à tout moment accéder à la gestion des demandes par Webaffiligue, en cliquant sur le menu « Demandes d’adhésion reçues par internet »</a:t>
            </a:r>
          </a:p>
          <a:p>
            <a:endParaRPr lang="fr-FR" dirty="0"/>
          </a:p>
          <a:p>
            <a:endParaRPr lang="fr-FR" dirty="0"/>
          </a:p>
        </p:txBody>
      </p:sp>
      <p:sp>
        <p:nvSpPr>
          <p:cNvPr id="14" name="Sous-titre 2"/>
          <p:cNvSpPr>
            <a:spLocks noGrp="1"/>
          </p:cNvSpPr>
          <p:nvPr>
            <p:ph type="subTitle" idx="1"/>
          </p:nvPr>
        </p:nvSpPr>
        <p:spPr>
          <a:xfrm>
            <a:off x="0" y="20216"/>
            <a:ext cx="9144000" cy="744488"/>
          </a:xfrm>
        </p:spPr>
        <p:txBody>
          <a:bodyPr>
            <a:normAutofit/>
          </a:bodyPr>
          <a:lstStyle/>
          <a:p>
            <a:r>
              <a:rPr lang="fr-FR" sz="2800" dirty="0">
                <a:solidFill>
                  <a:srgbClr val="0070C0"/>
                </a:solidFill>
              </a:rPr>
              <a:t>Valider les adhésions reçues par Webaffiligue</a:t>
            </a:r>
          </a:p>
        </p:txBody>
      </p:sp>
      <p:cxnSp>
        <p:nvCxnSpPr>
          <p:cNvPr id="16" name="Connecteur droit 15"/>
          <p:cNvCxnSpPr/>
          <p:nvPr/>
        </p:nvCxnSpPr>
        <p:spPr>
          <a:xfrm>
            <a:off x="0" y="620688"/>
            <a:ext cx="915958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V="1">
            <a:off x="8460432" y="2924944"/>
            <a:ext cx="0" cy="504056"/>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775848" y="2420888"/>
            <a:ext cx="1368152" cy="504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1" name="Connecteur droit avec flèche 20"/>
          <p:cNvCxnSpPr/>
          <p:nvPr/>
        </p:nvCxnSpPr>
        <p:spPr>
          <a:xfrm flipH="1" flipV="1">
            <a:off x="1187624" y="2780928"/>
            <a:ext cx="432048" cy="504056"/>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251520" y="2780928"/>
            <a:ext cx="14401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0" y="620688"/>
            <a:ext cx="9144000" cy="4329178"/>
          </a:xfrm>
          <a:prstGeom prst="rect">
            <a:avLst/>
          </a:prstGeom>
          <a:noFill/>
          <a:ln w="9525">
            <a:solidFill>
              <a:srgbClr val="FF0000"/>
            </a:solidFill>
            <a:miter lim="800000"/>
            <a:headEnd/>
            <a:tailEnd/>
          </a:ln>
        </p:spPr>
      </p:pic>
      <p:cxnSp>
        <p:nvCxnSpPr>
          <p:cNvPr id="9" name="Connecteur droit 8"/>
          <p:cNvCxnSpPr/>
          <p:nvPr/>
        </p:nvCxnSpPr>
        <p:spPr>
          <a:xfrm>
            <a:off x="-108520" y="6597352"/>
            <a:ext cx="936104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Espace réservé du texte 2"/>
          <p:cNvSpPr txBox="1">
            <a:spLocks/>
          </p:cNvSpPr>
          <p:nvPr/>
        </p:nvSpPr>
        <p:spPr>
          <a:xfrm>
            <a:off x="107504" y="6597352"/>
            <a:ext cx="5989637" cy="504056"/>
          </a:xfrm>
          <a:prstGeom prst="rect">
            <a:avLst/>
          </a:prstGeom>
        </p:spPr>
        <p:txBody>
          <a:bodyPr vert="horz" lIns="91440" tIns="45720" rIns="91440" bIns="45720" rtlCol="0">
            <a:noAutofit/>
          </a:bodyPr>
          <a:lstStyle/>
          <a:p>
            <a:pPr lvl="0">
              <a:spcBef>
                <a:spcPct val="20000"/>
              </a:spcBef>
              <a:defRPr/>
            </a:pPr>
            <a:r>
              <a:rPr lang="fr-FR" sz="900" b="1" dirty="0">
                <a:solidFill>
                  <a:schemeClr val="tx1">
                    <a:tint val="75000"/>
                  </a:schemeClr>
                </a:solidFill>
                <a:ea typeface="Roboto" pitchFamily="2" charset="0"/>
              </a:rPr>
              <a:t>Webaffiligue – Association : Gérer les adhésions Usep</a:t>
            </a:r>
            <a:endParaRPr lang="fr-FR" sz="900" dirty="0">
              <a:solidFill>
                <a:schemeClr val="tx1">
                  <a:tint val="75000"/>
                </a:schemeClr>
              </a:solidFill>
            </a:endParaRPr>
          </a:p>
        </p:txBody>
      </p:sp>
      <p:sp>
        <p:nvSpPr>
          <p:cNvPr id="13" name="Espace réservé du numéro de diapositive 8"/>
          <p:cNvSpPr txBox="1">
            <a:spLocks/>
          </p:cNvSpPr>
          <p:nvPr/>
        </p:nvSpPr>
        <p:spPr>
          <a:xfrm>
            <a:off x="6516216" y="6492875"/>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3D8E949-95A7-4B5B-98A3-3EA19D180671}" type="slidenum">
              <a:rPr kumimoji="0" lang="fr-FR" sz="9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FR" sz="9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5" name="ZoneTexte 14"/>
          <p:cNvSpPr txBox="1"/>
          <p:nvPr/>
        </p:nvSpPr>
        <p:spPr>
          <a:xfrm>
            <a:off x="467544" y="5733256"/>
            <a:ext cx="7992888" cy="646331"/>
          </a:xfrm>
          <a:prstGeom prst="rect">
            <a:avLst/>
          </a:prstGeom>
          <a:noFill/>
        </p:spPr>
        <p:txBody>
          <a:bodyPr wrap="square" rtlCol="0">
            <a:spAutoFit/>
          </a:bodyPr>
          <a:lstStyle/>
          <a:p>
            <a:r>
              <a:rPr lang="fr-FR" b="1" dirty="0">
                <a:solidFill>
                  <a:srgbClr val="0070C0"/>
                </a:solidFill>
              </a:rPr>
              <a:t>MODIFIER</a:t>
            </a:r>
            <a:r>
              <a:rPr lang="fr-FR" dirty="0"/>
              <a:t> :  En cliquant sur le bouton « Modifier » vous pouvez naviguer dans la fiche de l’adhérent.e et procéder aux mises à jour nécessaires.</a:t>
            </a:r>
          </a:p>
        </p:txBody>
      </p:sp>
      <p:sp>
        <p:nvSpPr>
          <p:cNvPr id="14" name="Sous-titre 2"/>
          <p:cNvSpPr>
            <a:spLocks noGrp="1"/>
          </p:cNvSpPr>
          <p:nvPr>
            <p:ph type="subTitle" idx="1"/>
          </p:nvPr>
        </p:nvSpPr>
        <p:spPr>
          <a:xfrm>
            <a:off x="0" y="20216"/>
            <a:ext cx="9144000" cy="744488"/>
          </a:xfrm>
        </p:spPr>
        <p:txBody>
          <a:bodyPr>
            <a:normAutofit/>
          </a:bodyPr>
          <a:lstStyle/>
          <a:p>
            <a:r>
              <a:rPr lang="fr-FR" sz="2800" dirty="0">
                <a:solidFill>
                  <a:srgbClr val="0070C0"/>
                </a:solidFill>
              </a:rPr>
              <a:t>Valider les adhésions reçues par Webaffiligue</a:t>
            </a:r>
          </a:p>
        </p:txBody>
      </p:sp>
      <p:cxnSp>
        <p:nvCxnSpPr>
          <p:cNvPr id="16" name="Connecteur droit 15"/>
          <p:cNvCxnSpPr/>
          <p:nvPr/>
        </p:nvCxnSpPr>
        <p:spPr>
          <a:xfrm>
            <a:off x="0" y="620688"/>
            <a:ext cx="915958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H="1" flipV="1">
            <a:off x="8028384" y="2204864"/>
            <a:ext cx="432048" cy="648072"/>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339752" y="1844824"/>
            <a:ext cx="612068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0" y="620688"/>
            <a:ext cx="9004300" cy="2413000"/>
          </a:xfrm>
          <a:prstGeom prst="rect">
            <a:avLst/>
          </a:prstGeom>
          <a:noFill/>
          <a:ln w="9525">
            <a:solidFill>
              <a:schemeClr val="accent1">
                <a:shade val="50000"/>
              </a:schemeClr>
            </a:solidFill>
            <a:miter lim="800000"/>
            <a:headEnd/>
            <a:tailEnd/>
          </a:ln>
        </p:spPr>
      </p:pic>
      <p:cxnSp>
        <p:nvCxnSpPr>
          <p:cNvPr id="9" name="Connecteur droit 8"/>
          <p:cNvCxnSpPr/>
          <p:nvPr/>
        </p:nvCxnSpPr>
        <p:spPr>
          <a:xfrm>
            <a:off x="-108520" y="6597352"/>
            <a:ext cx="936104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Espace réservé du texte 2"/>
          <p:cNvSpPr txBox="1">
            <a:spLocks/>
          </p:cNvSpPr>
          <p:nvPr/>
        </p:nvSpPr>
        <p:spPr>
          <a:xfrm>
            <a:off x="107504" y="6597352"/>
            <a:ext cx="5989637" cy="504056"/>
          </a:xfrm>
          <a:prstGeom prst="rect">
            <a:avLst/>
          </a:prstGeom>
        </p:spPr>
        <p:txBody>
          <a:bodyPr vert="horz" lIns="91440" tIns="45720" rIns="91440" bIns="45720" rtlCol="0">
            <a:noAutofit/>
          </a:bodyPr>
          <a:lstStyle/>
          <a:p>
            <a:pPr lvl="0">
              <a:spcBef>
                <a:spcPct val="20000"/>
              </a:spcBef>
              <a:defRPr/>
            </a:pPr>
            <a:r>
              <a:rPr lang="fr-FR" sz="900" b="1" dirty="0">
                <a:solidFill>
                  <a:schemeClr val="tx1">
                    <a:tint val="75000"/>
                  </a:schemeClr>
                </a:solidFill>
                <a:ea typeface="Roboto" pitchFamily="2" charset="0"/>
              </a:rPr>
              <a:t>Webaffiligue – Association : Gérer les adhésions Usep</a:t>
            </a:r>
            <a:endParaRPr lang="fr-FR" sz="900" dirty="0">
              <a:solidFill>
                <a:schemeClr val="tx1">
                  <a:tint val="75000"/>
                </a:schemeClr>
              </a:solidFill>
            </a:endParaRPr>
          </a:p>
        </p:txBody>
      </p:sp>
      <p:sp>
        <p:nvSpPr>
          <p:cNvPr id="13" name="Espace réservé du numéro de diapositive 8"/>
          <p:cNvSpPr txBox="1">
            <a:spLocks/>
          </p:cNvSpPr>
          <p:nvPr/>
        </p:nvSpPr>
        <p:spPr>
          <a:xfrm>
            <a:off x="6516216" y="6492875"/>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3D8E949-95A7-4B5B-98A3-3EA19D180671}" type="slidenum">
              <a:rPr kumimoji="0" lang="fr-FR" sz="9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FR" sz="9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4" name="Sous-titre 2"/>
          <p:cNvSpPr>
            <a:spLocks noGrp="1"/>
          </p:cNvSpPr>
          <p:nvPr>
            <p:ph type="subTitle" idx="1"/>
          </p:nvPr>
        </p:nvSpPr>
        <p:spPr>
          <a:xfrm>
            <a:off x="0" y="20216"/>
            <a:ext cx="9144000" cy="744488"/>
          </a:xfrm>
        </p:spPr>
        <p:txBody>
          <a:bodyPr>
            <a:normAutofit/>
          </a:bodyPr>
          <a:lstStyle/>
          <a:p>
            <a:r>
              <a:rPr lang="fr-FR" sz="2800" dirty="0">
                <a:solidFill>
                  <a:srgbClr val="0070C0"/>
                </a:solidFill>
              </a:rPr>
              <a:t>Valider les adhésions reçues par Webaffiligue</a:t>
            </a:r>
          </a:p>
        </p:txBody>
      </p:sp>
      <p:cxnSp>
        <p:nvCxnSpPr>
          <p:cNvPr id="16" name="Connecteur droit 15"/>
          <p:cNvCxnSpPr/>
          <p:nvPr/>
        </p:nvCxnSpPr>
        <p:spPr>
          <a:xfrm>
            <a:off x="0" y="620688"/>
            <a:ext cx="915958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H="1">
            <a:off x="8388424" y="1628800"/>
            <a:ext cx="432048" cy="432048"/>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251520" y="3140968"/>
            <a:ext cx="8712968" cy="3416320"/>
          </a:xfrm>
          <a:prstGeom prst="rect">
            <a:avLst/>
          </a:prstGeom>
          <a:noFill/>
        </p:spPr>
        <p:txBody>
          <a:bodyPr wrap="square" rtlCol="0">
            <a:spAutoFit/>
          </a:bodyPr>
          <a:lstStyle/>
          <a:p>
            <a:r>
              <a:rPr lang="fr-FR" b="1" dirty="0">
                <a:solidFill>
                  <a:srgbClr val="0070C0"/>
                </a:solidFill>
              </a:rPr>
              <a:t>ENVOYER :  </a:t>
            </a:r>
            <a:r>
              <a:rPr lang="fr-FR" dirty="0"/>
              <a:t>En cliquant sur le bouton « Envoyer » vous acceptez le renouvellement de l’adhésion de adhérent.e pour une nouvelle saison.</a:t>
            </a:r>
          </a:p>
          <a:p>
            <a:r>
              <a:rPr lang="fr-FR" dirty="0"/>
              <a:t>Si vous avez traité toutes les demandes en attente, cliquez sur le bouton « Transférer les modifications à la fédération », afin qu’elles puissent être traitées. </a:t>
            </a:r>
          </a:p>
          <a:p>
            <a:r>
              <a:rPr lang="fr-FR" dirty="0"/>
              <a:t>Votre adhérent.e aura l’état « en cours » dans la liste de vos adhérent.es</a:t>
            </a:r>
          </a:p>
          <a:p>
            <a:endParaRPr lang="fr-FR" dirty="0"/>
          </a:p>
          <a:p>
            <a:endParaRPr lang="fr-FR" dirty="0"/>
          </a:p>
          <a:p>
            <a:endParaRPr lang="fr-FR" dirty="0"/>
          </a:p>
          <a:p>
            <a:r>
              <a:rPr lang="fr-FR" u="sng" dirty="0"/>
              <a:t>Remarque</a:t>
            </a:r>
            <a:r>
              <a:rPr lang="fr-FR" dirty="0"/>
              <a:t> :</a:t>
            </a:r>
          </a:p>
          <a:p>
            <a:r>
              <a:rPr lang="fr-FR" dirty="0"/>
              <a:t>Si vous n’avez pas encore fait le transfert et que vous voulez annuler votre acceptation sur </a:t>
            </a:r>
            <a:r>
              <a:rPr lang="fr-FR" dirty="0" err="1"/>
              <a:t>un.e</a:t>
            </a:r>
            <a:r>
              <a:rPr lang="fr-FR" dirty="0"/>
              <a:t> adhérent.e de la liste, cliquez sur le bouton « Envoyer » d’</a:t>
            </a:r>
            <a:r>
              <a:rPr lang="fr-FR" dirty="0" err="1"/>
              <a:t>un.e</a:t>
            </a:r>
            <a:r>
              <a:rPr lang="fr-FR" dirty="0"/>
              <a:t> adhérent.e pour annuler votre choix.</a:t>
            </a:r>
          </a:p>
        </p:txBody>
      </p:sp>
      <p:pic>
        <p:nvPicPr>
          <p:cNvPr id="20" name="Picture 5"/>
          <p:cNvPicPr>
            <a:picLocks noChangeAspect="1" noChangeArrowheads="1"/>
          </p:cNvPicPr>
          <p:nvPr/>
        </p:nvPicPr>
        <p:blipFill>
          <a:blip r:embed="rId3" cstate="print"/>
          <a:srcRect/>
          <a:stretch>
            <a:fillRect/>
          </a:stretch>
        </p:blipFill>
        <p:spPr bwMode="auto">
          <a:xfrm>
            <a:off x="2195736" y="4725144"/>
            <a:ext cx="6164264" cy="663575"/>
          </a:xfrm>
          <a:prstGeom prst="rect">
            <a:avLst/>
          </a:prstGeom>
          <a:noFill/>
          <a:ln w="9525">
            <a:noFill/>
            <a:miter lim="800000"/>
            <a:headEnd/>
            <a:tailEnd/>
          </a:ln>
        </p:spPr>
      </p:pic>
      <p:cxnSp>
        <p:nvCxnSpPr>
          <p:cNvPr id="21" name="Connecteur droit avec flèche 20"/>
          <p:cNvCxnSpPr/>
          <p:nvPr/>
        </p:nvCxnSpPr>
        <p:spPr>
          <a:xfrm>
            <a:off x="7020272" y="4581128"/>
            <a:ext cx="432048" cy="432048"/>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0" y="620688"/>
            <a:ext cx="8978900" cy="3587750"/>
          </a:xfrm>
          <a:prstGeom prst="rect">
            <a:avLst/>
          </a:prstGeom>
          <a:noFill/>
          <a:ln w="9525">
            <a:noFill/>
            <a:miter lim="800000"/>
            <a:headEnd/>
            <a:tailEnd/>
          </a:ln>
        </p:spPr>
      </p:pic>
      <p:cxnSp>
        <p:nvCxnSpPr>
          <p:cNvPr id="9" name="Connecteur droit 8"/>
          <p:cNvCxnSpPr/>
          <p:nvPr/>
        </p:nvCxnSpPr>
        <p:spPr>
          <a:xfrm>
            <a:off x="-108520" y="6597352"/>
            <a:ext cx="936104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Espace réservé du texte 2"/>
          <p:cNvSpPr txBox="1">
            <a:spLocks/>
          </p:cNvSpPr>
          <p:nvPr/>
        </p:nvSpPr>
        <p:spPr>
          <a:xfrm>
            <a:off x="107504" y="6597352"/>
            <a:ext cx="5989637" cy="504056"/>
          </a:xfrm>
          <a:prstGeom prst="rect">
            <a:avLst/>
          </a:prstGeom>
        </p:spPr>
        <p:txBody>
          <a:bodyPr vert="horz" lIns="91440" tIns="45720" rIns="91440" bIns="45720" rtlCol="0">
            <a:noAutofit/>
          </a:bodyPr>
          <a:lstStyle/>
          <a:p>
            <a:pPr lvl="0">
              <a:spcBef>
                <a:spcPct val="20000"/>
              </a:spcBef>
              <a:defRPr/>
            </a:pPr>
            <a:r>
              <a:rPr lang="fr-FR" sz="900" b="1" dirty="0">
                <a:solidFill>
                  <a:schemeClr val="tx1">
                    <a:tint val="75000"/>
                  </a:schemeClr>
                </a:solidFill>
                <a:ea typeface="Roboto" pitchFamily="2" charset="0"/>
              </a:rPr>
              <a:t>Webaffiligue – Association : Gérer les adhésions Usep</a:t>
            </a:r>
            <a:endParaRPr lang="fr-FR" sz="900" dirty="0">
              <a:solidFill>
                <a:schemeClr val="tx1">
                  <a:tint val="75000"/>
                </a:schemeClr>
              </a:solidFill>
            </a:endParaRPr>
          </a:p>
        </p:txBody>
      </p:sp>
      <p:sp>
        <p:nvSpPr>
          <p:cNvPr id="13" name="Espace réservé du numéro de diapositive 8"/>
          <p:cNvSpPr txBox="1">
            <a:spLocks/>
          </p:cNvSpPr>
          <p:nvPr/>
        </p:nvSpPr>
        <p:spPr>
          <a:xfrm>
            <a:off x="6516216" y="6492875"/>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3D8E949-95A7-4B5B-98A3-3EA19D180671}" type="slidenum">
              <a:rPr kumimoji="0" lang="fr-FR" sz="9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r-FR" sz="9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4" name="Sous-titre 2"/>
          <p:cNvSpPr>
            <a:spLocks noGrp="1"/>
          </p:cNvSpPr>
          <p:nvPr>
            <p:ph type="subTitle" idx="1"/>
          </p:nvPr>
        </p:nvSpPr>
        <p:spPr>
          <a:xfrm>
            <a:off x="0" y="20216"/>
            <a:ext cx="9144000" cy="744488"/>
          </a:xfrm>
        </p:spPr>
        <p:txBody>
          <a:bodyPr>
            <a:normAutofit/>
          </a:bodyPr>
          <a:lstStyle/>
          <a:p>
            <a:r>
              <a:rPr lang="fr-FR" sz="2800" dirty="0">
                <a:solidFill>
                  <a:srgbClr val="0070C0"/>
                </a:solidFill>
              </a:rPr>
              <a:t>Valider les adhésions reçues par Webaffiligue</a:t>
            </a:r>
          </a:p>
        </p:txBody>
      </p:sp>
      <p:cxnSp>
        <p:nvCxnSpPr>
          <p:cNvPr id="16" name="Connecteur droit 15"/>
          <p:cNvCxnSpPr/>
          <p:nvPr/>
        </p:nvCxnSpPr>
        <p:spPr>
          <a:xfrm>
            <a:off x="0" y="620688"/>
            <a:ext cx="915958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H="1">
            <a:off x="6372200" y="2204864"/>
            <a:ext cx="432048" cy="432048"/>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539552" y="4437112"/>
            <a:ext cx="7992888" cy="2031325"/>
          </a:xfrm>
          <a:prstGeom prst="rect">
            <a:avLst/>
          </a:prstGeom>
          <a:noFill/>
        </p:spPr>
        <p:txBody>
          <a:bodyPr wrap="square" rtlCol="0">
            <a:spAutoFit/>
          </a:bodyPr>
          <a:lstStyle/>
          <a:p>
            <a:r>
              <a:rPr lang="fr-FR" b="1" dirty="0">
                <a:solidFill>
                  <a:srgbClr val="0070C0"/>
                </a:solidFill>
              </a:rPr>
              <a:t>REFUSER :  </a:t>
            </a:r>
            <a:r>
              <a:rPr lang="fr-FR" dirty="0"/>
              <a:t>En cliquant sur le bouton « Poubelle» vous refusez une demande d’adhésion reçue par internet. Vous devez renseigner un motif de rejet que l’adhérent.e pourra consulter dans son espace </a:t>
            </a:r>
            <a:r>
              <a:rPr lang="fr-FR" dirty="0" err="1"/>
              <a:t>Webaffiligue-adhérent.e</a:t>
            </a:r>
            <a:r>
              <a:rPr lang="fr-FR" dirty="0"/>
              <a:t>.</a:t>
            </a:r>
          </a:p>
          <a:p>
            <a:endParaRPr lang="fr-FR" dirty="0"/>
          </a:p>
          <a:p>
            <a:r>
              <a:rPr lang="fr-FR" u="sng" dirty="0"/>
              <a:t>Remarque</a:t>
            </a:r>
            <a:r>
              <a:rPr lang="fr-FR" dirty="0"/>
              <a:t> : Le rejet ne pourra pas être modifié après avoir cliqué sur le bouton « Poubelle ». Votre adhérent.e apparaitra dans la liste de vos adhérents.es avec l’état « Rejetée ». </a:t>
            </a:r>
          </a:p>
        </p:txBody>
      </p:sp>
      <p:sp>
        <p:nvSpPr>
          <p:cNvPr id="11" name="Rectangle 10"/>
          <p:cNvSpPr/>
          <p:nvPr/>
        </p:nvSpPr>
        <p:spPr>
          <a:xfrm>
            <a:off x="2411760" y="2564904"/>
            <a:ext cx="4248472" cy="10801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1" y="620688"/>
            <a:ext cx="9158271" cy="3672408"/>
          </a:xfrm>
          <a:prstGeom prst="rect">
            <a:avLst/>
          </a:prstGeom>
          <a:noFill/>
          <a:ln w="9525">
            <a:solidFill>
              <a:schemeClr val="accent1">
                <a:shade val="50000"/>
              </a:schemeClr>
            </a:solidFill>
            <a:miter lim="800000"/>
            <a:headEnd/>
            <a:tailEnd/>
          </a:ln>
        </p:spPr>
      </p:pic>
      <p:cxnSp>
        <p:nvCxnSpPr>
          <p:cNvPr id="9" name="Connecteur droit 8"/>
          <p:cNvCxnSpPr/>
          <p:nvPr/>
        </p:nvCxnSpPr>
        <p:spPr>
          <a:xfrm>
            <a:off x="-108520" y="6597352"/>
            <a:ext cx="936104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Espace réservé du texte 2"/>
          <p:cNvSpPr txBox="1">
            <a:spLocks/>
          </p:cNvSpPr>
          <p:nvPr/>
        </p:nvSpPr>
        <p:spPr>
          <a:xfrm>
            <a:off x="107504" y="6597352"/>
            <a:ext cx="5989637" cy="504056"/>
          </a:xfrm>
          <a:prstGeom prst="rect">
            <a:avLst/>
          </a:prstGeom>
        </p:spPr>
        <p:txBody>
          <a:bodyPr vert="horz" lIns="91440" tIns="45720" rIns="91440" bIns="45720" rtlCol="0">
            <a:noAutofit/>
          </a:bodyPr>
          <a:lstStyle/>
          <a:p>
            <a:pPr lvl="0">
              <a:spcBef>
                <a:spcPct val="20000"/>
              </a:spcBef>
              <a:defRPr/>
            </a:pPr>
            <a:r>
              <a:rPr lang="fr-FR" sz="900" b="1" dirty="0">
                <a:solidFill>
                  <a:schemeClr val="tx1">
                    <a:tint val="75000"/>
                  </a:schemeClr>
                </a:solidFill>
                <a:ea typeface="Roboto" pitchFamily="2" charset="0"/>
              </a:rPr>
              <a:t>Webaffiligue – Association : Gérer les adhésions Usep</a:t>
            </a:r>
            <a:endParaRPr lang="fr-FR" sz="900" dirty="0">
              <a:solidFill>
                <a:schemeClr val="tx1">
                  <a:tint val="75000"/>
                </a:schemeClr>
              </a:solidFill>
            </a:endParaRPr>
          </a:p>
        </p:txBody>
      </p:sp>
      <p:sp>
        <p:nvSpPr>
          <p:cNvPr id="13" name="Espace réservé du numéro de diapositive 8"/>
          <p:cNvSpPr txBox="1">
            <a:spLocks/>
          </p:cNvSpPr>
          <p:nvPr/>
        </p:nvSpPr>
        <p:spPr>
          <a:xfrm>
            <a:off x="6516216" y="6492875"/>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3D8E949-95A7-4B5B-98A3-3EA19D180671}" type="slidenum">
              <a:rPr kumimoji="0" lang="fr-FR" sz="9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fr-FR" sz="9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4" name="Sous-titre 2"/>
          <p:cNvSpPr>
            <a:spLocks noGrp="1"/>
          </p:cNvSpPr>
          <p:nvPr>
            <p:ph type="subTitle" idx="1"/>
          </p:nvPr>
        </p:nvSpPr>
        <p:spPr>
          <a:xfrm>
            <a:off x="0" y="20216"/>
            <a:ext cx="9144000" cy="744488"/>
          </a:xfrm>
        </p:spPr>
        <p:txBody>
          <a:bodyPr>
            <a:normAutofit/>
          </a:bodyPr>
          <a:lstStyle/>
          <a:p>
            <a:r>
              <a:rPr lang="fr-FR" sz="2800" dirty="0">
                <a:solidFill>
                  <a:srgbClr val="0070C0"/>
                </a:solidFill>
              </a:rPr>
              <a:t>Valider les adhésions reçues par Webaffiligue</a:t>
            </a:r>
          </a:p>
        </p:txBody>
      </p:sp>
      <p:cxnSp>
        <p:nvCxnSpPr>
          <p:cNvPr id="16" name="Connecteur droit 15"/>
          <p:cNvCxnSpPr/>
          <p:nvPr/>
        </p:nvCxnSpPr>
        <p:spPr>
          <a:xfrm>
            <a:off x="0" y="620688"/>
            <a:ext cx="915958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H="1">
            <a:off x="8028384" y="1700808"/>
            <a:ext cx="432048" cy="432048"/>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H="1" flipV="1">
            <a:off x="8244408" y="4077072"/>
            <a:ext cx="504056" cy="108012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467544" y="4437112"/>
            <a:ext cx="8064896" cy="923330"/>
          </a:xfrm>
          <a:prstGeom prst="rect">
            <a:avLst/>
          </a:prstGeom>
          <a:noFill/>
        </p:spPr>
        <p:txBody>
          <a:bodyPr wrap="square" rtlCol="0">
            <a:spAutoFit/>
          </a:bodyPr>
          <a:lstStyle/>
          <a:p>
            <a:r>
              <a:rPr lang="fr-FR" dirty="0"/>
              <a:t>Pour retrouver facilement les adhésions rejetées, utilisez la recherche « </a:t>
            </a:r>
            <a:r>
              <a:rPr lang="fr-FR" dirty="0" err="1"/>
              <a:t>etat</a:t>
            </a:r>
            <a:r>
              <a:rPr lang="fr-FR" dirty="0"/>
              <a:t> = refusée ». Vous pouvez plus tard procéder à leur adhésion en cliquant sur la ligne de l’adhérent.e.</a:t>
            </a:r>
          </a:p>
        </p:txBody>
      </p:sp>
      <p:pic>
        <p:nvPicPr>
          <p:cNvPr id="17411" name="Picture 3"/>
          <p:cNvPicPr>
            <a:picLocks noChangeAspect="1" noChangeArrowheads="1"/>
          </p:cNvPicPr>
          <p:nvPr/>
        </p:nvPicPr>
        <p:blipFill>
          <a:blip r:embed="rId3" cstate="print"/>
          <a:srcRect/>
          <a:stretch>
            <a:fillRect/>
          </a:stretch>
        </p:blipFill>
        <p:spPr bwMode="auto">
          <a:xfrm>
            <a:off x="3059832" y="5149158"/>
            <a:ext cx="5871748" cy="1304177"/>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p:cNvCxnSpPr/>
          <p:nvPr/>
        </p:nvCxnSpPr>
        <p:spPr>
          <a:xfrm>
            <a:off x="-108520" y="6597352"/>
            <a:ext cx="936104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Espace réservé du texte 2"/>
          <p:cNvSpPr txBox="1">
            <a:spLocks/>
          </p:cNvSpPr>
          <p:nvPr/>
        </p:nvSpPr>
        <p:spPr>
          <a:xfrm>
            <a:off x="107504" y="6597352"/>
            <a:ext cx="5989637" cy="504056"/>
          </a:xfrm>
          <a:prstGeom prst="rect">
            <a:avLst/>
          </a:prstGeom>
        </p:spPr>
        <p:txBody>
          <a:bodyPr vert="horz" lIns="91440" tIns="45720" rIns="91440" bIns="45720" rtlCol="0">
            <a:noAutofit/>
          </a:bodyPr>
          <a:lstStyle/>
          <a:p>
            <a:pPr lvl="0">
              <a:spcBef>
                <a:spcPct val="20000"/>
              </a:spcBef>
              <a:defRPr/>
            </a:pPr>
            <a:r>
              <a:rPr lang="fr-FR" sz="900" b="1" dirty="0">
                <a:solidFill>
                  <a:schemeClr val="tx1">
                    <a:tint val="75000"/>
                  </a:schemeClr>
                </a:solidFill>
                <a:ea typeface="Roboto" pitchFamily="2" charset="0"/>
              </a:rPr>
              <a:t>Webaffiligue – Association : Gérer les adhésions Usep</a:t>
            </a:r>
            <a:endParaRPr lang="fr-FR" sz="900" dirty="0">
              <a:solidFill>
                <a:schemeClr val="tx1">
                  <a:tint val="75000"/>
                </a:schemeClr>
              </a:solidFill>
            </a:endParaRPr>
          </a:p>
        </p:txBody>
      </p:sp>
      <p:sp>
        <p:nvSpPr>
          <p:cNvPr id="13" name="Espace réservé du numéro de diapositive 8"/>
          <p:cNvSpPr txBox="1">
            <a:spLocks/>
          </p:cNvSpPr>
          <p:nvPr/>
        </p:nvSpPr>
        <p:spPr>
          <a:xfrm>
            <a:off x="6516216" y="6492875"/>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3D8E949-95A7-4B5B-98A3-3EA19D180671}" type="slidenum">
              <a:rPr kumimoji="0" lang="fr-FR" sz="9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fr-FR" sz="9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4" name="Sous-titre 2"/>
          <p:cNvSpPr>
            <a:spLocks noGrp="1"/>
          </p:cNvSpPr>
          <p:nvPr>
            <p:ph type="subTitle" idx="1"/>
          </p:nvPr>
        </p:nvSpPr>
        <p:spPr>
          <a:xfrm>
            <a:off x="0" y="20216"/>
            <a:ext cx="9144000" cy="744488"/>
          </a:xfrm>
        </p:spPr>
        <p:txBody>
          <a:bodyPr>
            <a:normAutofit/>
          </a:bodyPr>
          <a:lstStyle/>
          <a:p>
            <a:r>
              <a:rPr lang="fr-FR" sz="2800" dirty="0">
                <a:solidFill>
                  <a:srgbClr val="0070C0"/>
                </a:solidFill>
              </a:rPr>
              <a:t>Valider les adhésions reçues par Webaffiligue</a:t>
            </a:r>
          </a:p>
        </p:txBody>
      </p:sp>
      <p:cxnSp>
        <p:nvCxnSpPr>
          <p:cNvPr id="16" name="Connecteur droit 15"/>
          <p:cNvCxnSpPr/>
          <p:nvPr/>
        </p:nvCxnSpPr>
        <p:spPr>
          <a:xfrm>
            <a:off x="0" y="620688"/>
            <a:ext cx="915958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755576" y="980728"/>
            <a:ext cx="7992888" cy="923330"/>
          </a:xfrm>
          <a:prstGeom prst="rect">
            <a:avLst/>
          </a:prstGeom>
          <a:noFill/>
        </p:spPr>
        <p:txBody>
          <a:bodyPr wrap="square" rtlCol="0">
            <a:spAutoFit/>
          </a:bodyPr>
          <a:lstStyle/>
          <a:p>
            <a:r>
              <a:rPr lang="fr-FR" u="sng" dirty="0"/>
              <a:t>Remarque</a:t>
            </a:r>
            <a:r>
              <a:rPr lang="fr-FR" dirty="0"/>
              <a:t> :</a:t>
            </a:r>
          </a:p>
          <a:p>
            <a:r>
              <a:rPr lang="fr-FR" dirty="0"/>
              <a:t>Lorsque vous envoyez ou refusez une demande d’adhésion reçue par internet, votre adhérent.e reçoit automatiquement une notification par mail</a:t>
            </a:r>
          </a:p>
        </p:txBody>
      </p:sp>
      <p:pic>
        <p:nvPicPr>
          <p:cNvPr id="15362" name="Picture 2"/>
          <p:cNvPicPr>
            <a:picLocks noChangeAspect="1" noChangeArrowheads="1"/>
          </p:cNvPicPr>
          <p:nvPr/>
        </p:nvPicPr>
        <p:blipFill>
          <a:blip r:embed="rId2" cstate="print"/>
          <a:srcRect/>
          <a:stretch>
            <a:fillRect/>
          </a:stretch>
        </p:blipFill>
        <p:spPr bwMode="auto">
          <a:xfrm>
            <a:off x="1619672" y="2476748"/>
            <a:ext cx="6254750" cy="1333500"/>
          </a:xfrm>
          <a:prstGeom prst="rect">
            <a:avLst/>
          </a:prstGeom>
          <a:noFill/>
          <a:ln w="9525">
            <a:solidFill>
              <a:schemeClr val="accent1">
                <a:shade val="50000"/>
              </a:schemeClr>
            </a:solidFill>
            <a:miter lim="800000"/>
            <a:headEnd/>
            <a:tailEnd/>
          </a:ln>
        </p:spPr>
      </p:pic>
      <p:pic>
        <p:nvPicPr>
          <p:cNvPr id="15363" name="Picture 3"/>
          <p:cNvPicPr>
            <a:picLocks noChangeAspect="1" noChangeArrowheads="1"/>
          </p:cNvPicPr>
          <p:nvPr/>
        </p:nvPicPr>
        <p:blipFill>
          <a:blip r:embed="rId3" cstate="print"/>
          <a:srcRect/>
          <a:stretch>
            <a:fillRect/>
          </a:stretch>
        </p:blipFill>
        <p:spPr bwMode="auto">
          <a:xfrm>
            <a:off x="1619672" y="4348956"/>
            <a:ext cx="6311900" cy="13843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5486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Sous-titre 2"/>
          <p:cNvSpPr>
            <a:spLocks noGrp="1"/>
          </p:cNvSpPr>
          <p:nvPr>
            <p:ph type="subTitle" idx="1"/>
          </p:nvPr>
        </p:nvSpPr>
        <p:spPr>
          <a:xfrm>
            <a:off x="0" y="20216"/>
            <a:ext cx="9144000" cy="528464"/>
          </a:xfrm>
        </p:spPr>
        <p:txBody>
          <a:bodyPr>
            <a:normAutofit/>
          </a:bodyPr>
          <a:lstStyle/>
          <a:p>
            <a:r>
              <a:rPr lang="fr-FR" sz="2800" dirty="0">
                <a:solidFill>
                  <a:schemeClr val="bg1"/>
                </a:solidFill>
              </a:rPr>
              <a:t>Intégrer un fichier d’élèves</a:t>
            </a:r>
          </a:p>
        </p:txBody>
      </p:sp>
      <p:cxnSp>
        <p:nvCxnSpPr>
          <p:cNvPr id="9" name="Connecteur droit 8"/>
          <p:cNvCxnSpPr/>
          <p:nvPr/>
        </p:nvCxnSpPr>
        <p:spPr>
          <a:xfrm>
            <a:off x="-108520" y="6597352"/>
            <a:ext cx="936104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Espace réservé du texte 2"/>
          <p:cNvSpPr txBox="1">
            <a:spLocks/>
          </p:cNvSpPr>
          <p:nvPr/>
        </p:nvSpPr>
        <p:spPr>
          <a:xfrm>
            <a:off x="107504" y="6597352"/>
            <a:ext cx="5989637" cy="504056"/>
          </a:xfrm>
          <a:prstGeom prst="rect">
            <a:avLst/>
          </a:prstGeom>
        </p:spPr>
        <p:txBody>
          <a:bodyPr vert="horz" lIns="91440" tIns="45720" rIns="91440" bIns="45720" rtlCol="0">
            <a:noAutofit/>
          </a:bodyPr>
          <a:lstStyle/>
          <a:p>
            <a:pPr lvl="0">
              <a:spcBef>
                <a:spcPct val="20000"/>
              </a:spcBef>
              <a:defRPr/>
            </a:pPr>
            <a:r>
              <a:rPr lang="fr-FR" sz="900" b="1" dirty="0">
                <a:solidFill>
                  <a:schemeClr val="tx1">
                    <a:tint val="75000"/>
                  </a:schemeClr>
                </a:solidFill>
                <a:ea typeface="Roboto" pitchFamily="2" charset="0"/>
              </a:rPr>
              <a:t>Webaffiligue – Association : Gérer les adhésions Usep</a:t>
            </a:r>
            <a:endParaRPr lang="fr-FR" sz="900" dirty="0">
              <a:solidFill>
                <a:schemeClr val="tx1">
                  <a:tint val="75000"/>
                </a:schemeClr>
              </a:solidFill>
            </a:endParaRPr>
          </a:p>
        </p:txBody>
      </p:sp>
      <p:sp>
        <p:nvSpPr>
          <p:cNvPr id="13" name="Espace réservé du numéro de diapositive 8"/>
          <p:cNvSpPr txBox="1">
            <a:spLocks/>
          </p:cNvSpPr>
          <p:nvPr/>
        </p:nvSpPr>
        <p:spPr>
          <a:xfrm>
            <a:off x="6553200" y="6525344"/>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3D8E949-95A7-4B5B-98A3-3EA19D180671}" type="slidenum">
              <a:rPr kumimoji="0" lang="fr-FR" sz="9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fr-FR" sz="9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5" name="ZoneTexte 14"/>
          <p:cNvSpPr txBox="1"/>
          <p:nvPr/>
        </p:nvSpPr>
        <p:spPr>
          <a:xfrm>
            <a:off x="539552" y="1556792"/>
            <a:ext cx="8496944" cy="3416320"/>
          </a:xfrm>
          <a:prstGeom prst="rect">
            <a:avLst/>
          </a:prstGeom>
          <a:noFill/>
        </p:spPr>
        <p:txBody>
          <a:bodyPr wrap="square" rtlCol="0">
            <a:spAutoFit/>
          </a:bodyPr>
          <a:lstStyle/>
          <a:p>
            <a:r>
              <a:rPr lang="fr-FR" dirty="0"/>
              <a:t>Si vous avez un fichier </a:t>
            </a:r>
            <a:r>
              <a:rPr lang="fr-FR" dirty="0" err="1"/>
              <a:t>excel</a:t>
            </a:r>
            <a:r>
              <a:rPr lang="fr-FR" dirty="0"/>
              <a:t> ou un logiciel pour gérer vos élèves, évitez la saisie en transférant les données par fichier.</a:t>
            </a:r>
          </a:p>
          <a:p>
            <a:endParaRPr lang="fr-FR" dirty="0"/>
          </a:p>
          <a:p>
            <a:r>
              <a:rPr lang="fr-FR" u="sng" dirty="0"/>
              <a:t>Remarque</a:t>
            </a:r>
            <a:r>
              <a:rPr lang="fr-FR" dirty="0"/>
              <a:t> :</a:t>
            </a:r>
          </a:p>
          <a:p>
            <a:r>
              <a:rPr lang="fr-FR" dirty="0"/>
              <a:t>Ce fichier contiendra les données suivantes :</a:t>
            </a:r>
          </a:p>
          <a:p>
            <a:r>
              <a:rPr lang="fr-FR" dirty="0"/>
              <a:t>- Obligatoires : Civilité ou Sexe / Nom / Prénom / date de naissance</a:t>
            </a:r>
          </a:p>
          <a:p>
            <a:pPr>
              <a:buFontTx/>
              <a:buChar char="-"/>
            </a:pPr>
            <a:r>
              <a:rPr lang="fr-FR" dirty="0"/>
              <a:t> Optionnelles : Classe / Niveau</a:t>
            </a:r>
          </a:p>
          <a:p>
            <a:pPr>
              <a:buFontTx/>
              <a:buChar char="-"/>
            </a:pPr>
            <a:endParaRPr lang="fr-FR" dirty="0"/>
          </a:p>
          <a:p>
            <a:pPr>
              <a:buFontTx/>
              <a:buChar char="-"/>
            </a:pPr>
            <a:r>
              <a:rPr lang="fr-FR" dirty="0"/>
              <a:t> Le format sera Excel ou .</a:t>
            </a:r>
            <a:r>
              <a:rPr lang="fr-FR" dirty="0" err="1"/>
              <a:t>txt</a:t>
            </a:r>
            <a:r>
              <a:rPr lang="fr-FR" dirty="0"/>
              <a:t> (avec ; comme séparateur des données)</a:t>
            </a:r>
          </a:p>
          <a:p>
            <a:pPr>
              <a:buFontTx/>
              <a:buChar char="-"/>
            </a:pPr>
            <a:endParaRPr lang="fr-FR" dirty="0"/>
          </a:p>
          <a:p>
            <a:pPr>
              <a:buFontTx/>
              <a:buChar char="-"/>
            </a:pPr>
            <a:r>
              <a:rPr lang="fr-FR" dirty="0"/>
              <a:t> Attention à ne pas avoir de rupture dans la liste de vos adhérents.es (ligne blanche au milieu de votre fichier que vous auriez modifié en effaçant des adhérents)</a:t>
            </a:r>
          </a:p>
        </p:txBody>
      </p:sp>
      <p:pic>
        <p:nvPicPr>
          <p:cNvPr id="7170" name="Picture 2"/>
          <p:cNvPicPr>
            <a:picLocks noChangeAspect="1" noChangeArrowheads="1"/>
          </p:cNvPicPr>
          <p:nvPr/>
        </p:nvPicPr>
        <p:blipFill>
          <a:blip r:embed="rId2" cstate="print"/>
          <a:srcRect/>
          <a:stretch>
            <a:fillRect/>
          </a:stretch>
        </p:blipFill>
        <p:spPr bwMode="auto">
          <a:xfrm>
            <a:off x="3491880" y="5157192"/>
            <a:ext cx="5229225" cy="428625"/>
          </a:xfrm>
          <a:prstGeom prst="rect">
            <a:avLst/>
          </a:prstGeom>
          <a:noFill/>
          <a:ln w="9525">
            <a:noFill/>
            <a:miter lim="800000"/>
            <a:headEnd/>
            <a:tailEnd/>
          </a:ln>
        </p:spPr>
      </p:pic>
      <p:cxnSp>
        <p:nvCxnSpPr>
          <p:cNvPr id="10" name="Connecteur droit avec flèche 9"/>
          <p:cNvCxnSpPr/>
          <p:nvPr/>
        </p:nvCxnSpPr>
        <p:spPr>
          <a:xfrm>
            <a:off x="2267744" y="5373216"/>
            <a:ext cx="1224136" cy="63624"/>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cstate="print"/>
          <a:srcRect/>
          <a:stretch>
            <a:fillRect/>
          </a:stretch>
        </p:blipFill>
        <p:spPr bwMode="auto">
          <a:xfrm>
            <a:off x="0" y="620688"/>
            <a:ext cx="9144000" cy="3863856"/>
          </a:xfrm>
          <a:prstGeom prst="rect">
            <a:avLst/>
          </a:prstGeom>
          <a:noFill/>
          <a:ln w="9525">
            <a:noFill/>
            <a:miter lim="800000"/>
            <a:headEnd/>
            <a:tailEnd/>
          </a:ln>
        </p:spPr>
      </p:pic>
      <p:sp>
        <p:nvSpPr>
          <p:cNvPr id="3" name="Sous-titre 2"/>
          <p:cNvSpPr>
            <a:spLocks noGrp="1"/>
          </p:cNvSpPr>
          <p:nvPr>
            <p:ph type="subTitle" idx="1"/>
          </p:nvPr>
        </p:nvSpPr>
        <p:spPr>
          <a:xfrm>
            <a:off x="0" y="20216"/>
            <a:ext cx="9144000" cy="1752600"/>
          </a:xfrm>
        </p:spPr>
        <p:txBody>
          <a:bodyPr>
            <a:normAutofit/>
          </a:bodyPr>
          <a:lstStyle/>
          <a:p>
            <a:r>
              <a:rPr lang="fr-FR" sz="2800" dirty="0">
                <a:solidFill>
                  <a:srgbClr val="0070C0"/>
                </a:solidFill>
              </a:rPr>
              <a:t>Intégrer un fichier d’élèves</a:t>
            </a:r>
          </a:p>
        </p:txBody>
      </p:sp>
      <p:cxnSp>
        <p:nvCxnSpPr>
          <p:cNvPr id="9" name="Connecteur droit 8"/>
          <p:cNvCxnSpPr/>
          <p:nvPr/>
        </p:nvCxnSpPr>
        <p:spPr>
          <a:xfrm>
            <a:off x="-108520" y="6597352"/>
            <a:ext cx="936104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Espace réservé du texte 2"/>
          <p:cNvSpPr txBox="1">
            <a:spLocks/>
          </p:cNvSpPr>
          <p:nvPr/>
        </p:nvSpPr>
        <p:spPr>
          <a:xfrm>
            <a:off x="107504" y="6597352"/>
            <a:ext cx="5989637" cy="504056"/>
          </a:xfrm>
          <a:prstGeom prst="rect">
            <a:avLst/>
          </a:prstGeom>
        </p:spPr>
        <p:txBody>
          <a:bodyPr vert="horz" lIns="91440" tIns="45720" rIns="91440" bIns="45720" rtlCol="0">
            <a:noAutofit/>
          </a:bodyPr>
          <a:lstStyle/>
          <a:p>
            <a:pPr lvl="0">
              <a:spcBef>
                <a:spcPct val="20000"/>
              </a:spcBef>
              <a:defRPr/>
            </a:pPr>
            <a:r>
              <a:rPr lang="fr-FR" sz="900" b="1" dirty="0">
                <a:solidFill>
                  <a:schemeClr val="tx1">
                    <a:tint val="75000"/>
                  </a:schemeClr>
                </a:solidFill>
                <a:ea typeface="Roboto" pitchFamily="2" charset="0"/>
              </a:rPr>
              <a:t>Webaffiligue – Association : Gérer les adhésions Usep</a:t>
            </a:r>
            <a:endParaRPr lang="fr-FR" sz="900" dirty="0">
              <a:solidFill>
                <a:schemeClr val="tx1">
                  <a:tint val="75000"/>
                </a:schemeClr>
              </a:solidFill>
            </a:endParaRPr>
          </a:p>
        </p:txBody>
      </p:sp>
      <p:sp>
        <p:nvSpPr>
          <p:cNvPr id="13" name="Espace réservé du numéro de diapositive 8"/>
          <p:cNvSpPr txBox="1">
            <a:spLocks/>
          </p:cNvSpPr>
          <p:nvPr/>
        </p:nvSpPr>
        <p:spPr>
          <a:xfrm>
            <a:off x="6553200" y="6525344"/>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3D8E949-95A7-4B5B-98A3-3EA19D180671}" type="slidenum">
              <a:rPr kumimoji="0" lang="fr-FR" sz="9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fr-FR" sz="9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cxnSp>
        <p:nvCxnSpPr>
          <p:cNvPr id="14" name="Connecteur droit 13"/>
          <p:cNvCxnSpPr/>
          <p:nvPr/>
        </p:nvCxnSpPr>
        <p:spPr>
          <a:xfrm>
            <a:off x="0" y="620688"/>
            <a:ext cx="915958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647056" y="4797152"/>
            <a:ext cx="8496944" cy="369332"/>
          </a:xfrm>
          <a:prstGeom prst="rect">
            <a:avLst/>
          </a:prstGeom>
          <a:noFill/>
        </p:spPr>
        <p:txBody>
          <a:bodyPr wrap="square" rtlCol="0">
            <a:spAutoFit/>
          </a:bodyPr>
          <a:lstStyle/>
          <a:p>
            <a:r>
              <a:rPr lang="fr-FR" dirty="0"/>
              <a:t>Cliquez sur le menu « Usep – Importer un fichier d’élèves »</a:t>
            </a:r>
          </a:p>
        </p:txBody>
      </p:sp>
      <p:cxnSp>
        <p:nvCxnSpPr>
          <p:cNvPr id="10" name="Connecteur droit avec flèche 9"/>
          <p:cNvCxnSpPr/>
          <p:nvPr/>
        </p:nvCxnSpPr>
        <p:spPr>
          <a:xfrm flipH="1" flipV="1">
            <a:off x="755576" y="3501008"/>
            <a:ext cx="144016" cy="728464"/>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251520" y="3501008"/>
            <a:ext cx="12961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0" y="548679"/>
            <a:ext cx="9144000" cy="3153103"/>
          </a:xfrm>
          <a:prstGeom prst="rect">
            <a:avLst/>
          </a:prstGeom>
          <a:noFill/>
          <a:ln w="9525">
            <a:solidFill>
              <a:schemeClr val="accent1"/>
            </a:solidFill>
            <a:miter lim="800000"/>
            <a:headEnd/>
            <a:tailEnd/>
          </a:ln>
        </p:spPr>
      </p:pic>
      <p:sp>
        <p:nvSpPr>
          <p:cNvPr id="3" name="Sous-titre 2"/>
          <p:cNvSpPr>
            <a:spLocks noGrp="1"/>
          </p:cNvSpPr>
          <p:nvPr>
            <p:ph type="subTitle" idx="1"/>
          </p:nvPr>
        </p:nvSpPr>
        <p:spPr>
          <a:xfrm>
            <a:off x="0" y="20216"/>
            <a:ext cx="9144000" cy="1752600"/>
          </a:xfrm>
        </p:spPr>
        <p:txBody>
          <a:bodyPr>
            <a:normAutofit/>
          </a:bodyPr>
          <a:lstStyle/>
          <a:p>
            <a:r>
              <a:rPr lang="fr-FR" sz="2800" dirty="0">
                <a:solidFill>
                  <a:srgbClr val="0070C0"/>
                </a:solidFill>
              </a:rPr>
              <a:t>Intégrer un fichier d’élèves</a:t>
            </a:r>
          </a:p>
        </p:txBody>
      </p:sp>
      <p:cxnSp>
        <p:nvCxnSpPr>
          <p:cNvPr id="9" name="Connecteur droit 8"/>
          <p:cNvCxnSpPr/>
          <p:nvPr/>
        </p:nvCxnSpPr>
        <p:spPr>
          <a:xfrm>
            <a:off x="-108520" y="6597352"/>
            <a:ext cx="936104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Espace réservé du texte 2"/>
          <p:cNvSpPr txBox="1">
            <a:spLocks/>
          </p:cNvSpPr>
          <p:nvPr/>
        </p:nvSpPr>
        <p:spPr>
          <a:xfrm>
            <a:off x="107504" y="6597352"/>
            <a:ext cx="5989637" cy="504056"/>
          </a:xfrm>
          <a:prstGeom prst="rect">
            <a:avLst/>
          </a:prstGeom>
        </p:spPr>
        <p:txBody>
          <a:bodyPr vert="horz" lIns="91440" tIns="45720" rIns="91440" bIns="45720" rtlCol="0">
            <a:noAutofit/>
          </a:bodyPr>
          <a:lstStyle/>
          <a:p>
            <a:pPr lvl="0">
              <a:spcBef>
                <a:spcPct val="20000"/>
              </a:spcBef>
              <a:defRPr/>
            </a:pPr>
            <a:r>
              <a:rPr lang="fr-FR" sz="900" b="1" dirty="0">
                <a:solidFill>
                  <a:schemeClr val="tx1">
                    <a:tint val="75000"/>
                  </a:schemeClr>
                </a:solidFill>
                <a:ea typeface="Roboto" pitchFamily="2" charset="0"/>
              </a:rPr>
              <a:t>Webaffiligue – Association : Gérer les adhésions Usep</a:t>
            </a:r>
            <a:endParaRPr lang="fr-FR" sz="900" dirty="0">
              <a:solidFill>
                <a:schemeClr val="tx1">
                  <a:tint val="75000"/>
                </a:schemeClr>
              </a:solidFill>
            </a:endParaRPr>
          </a:p>
        </p:txBody>
      </p:sp>
      <p:sp>
        <p:nvSpPr>
          <p:cNvPr id="13" name="Espace réservé du numéro de diapositive 8"/>
          <p:cNvSpPr txBox="1">
            <a:spLocks/>
          </p:cNvSpPr>
          <p:nvPr/>
        </p:nvSpPr>
        <p:spPr>
          <a:xfrm>
            <a:off x="6553200" y="6525344"/>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3D8E949-95A7-4B5B-98A3-3EA19D180671}" type="slidenum">
              <a:rPr kumimoji="0" lang="fr-FR" sz="9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fr-FR" sz="9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5" name="ZoneTexte 14"/>
          <p:cNvSpPr txBox="1"/>
          <p:nvPr/>
        </p:nvSpPr>
        <p:spPr>
          <a:xfrm>
            <a:off x="323528" y="4653136"/>
            <a:ext cx="8496944" cy="2031325"/>
          </a:xfrm>
          <a:prstGeom prst="rect">
            <a:avLst/>
          </a:prstGeom>
          <a:noFill/>
        </p:spPr>
        <p:txBody>
          <a:bodyPr wrap="square" rtlCol="0">
            <a:spAutoFit/>
          </a:bodyPr>
          <a:lstStyle/>
          <a:p>
            <a:r>
              <a:rPr lang="fr-FR" dirty="0"/>
              <a:t>Vous devez indiquer à quelle école ou classe seront rattachés tous les enfants de votre fichier (la création des « sections » a été faite par votre fédération. Vous pourrez prochainement les gérer à la rentrée vous-même dans votre fiche d’affiliation).</a:t>
            </a:r>
          </a:p>
          <a:p>
            <a:endParaRPr lang="fr-FR" dirty="0"/>
          </a:p>
          <a:p>
            <a:endParaRPr lang="fr-FR" dirty="0"/>
          </a:p>
          <a:p>
            <a:r>
              <a:rPr lang="fr-FR" dirty="0"/>
              <a:t>Attention : ce fichier sera intégré pour la saison en cours par défaut.</a:t>
            </a:r>
          </a:p>
          <a:p>
            <a:endParaRPr lang="fr-FR" dirty="0"/>
          </a:p>
        </p:txBody>
      </p:sp>
      <p:cxnSp>
        <p:nvCxnSpPr>
          <p:cNvPr id="10" name="Connecteur droit avec flèche 9"/>
          <p:cNvCxnSpPr/>
          <p:nvPr/>
        </p:nvCxnSpPr>
        <p:spPr>
          <a:xfrm flipH="1" flipV="1">
            <a:off x="7884368" y="2060848"/>
            <a:ext cx="288032" cy="1296144"/>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53" name="Picture 5"/>
          <p:cNvPicPr>
            <a:picLocks noChangeAspect="1" noChangeArrowheads="1"/>
          </p:cNvPicPr>
          <p:nvPr/>
        </p:nvPicPr>
        <p:blipFill>
          <a:blip r:embed="rId3" cstate="print"/>
          <a:srcRect/>
          <a:stretch>
            <a:fillRect/>
          </a:stretch>
        </p:blipFill>
        <p:spPr bwMode="auto">
          <a:xfrm>
            <a:off x="4139952" y="3330061"/>
            <a:ext cx="4824536" cy="819019"/>
          </a:xfrm>
          <a:prstGeom prst="rect">
            <a:avLst/>
          </a:prstGeom>
          <a:noFill/>
          <a:ln w="9525">
            <a:noFill/>
            <a:miter lim="800000"/>
            <a:headEnd/>
            <a:tailEnd/>
          </a:ln>
        </p:spPr>
      </p:pic>
      <p:sp>
        <p:nvSpPr>
          <p:cNvPr id="11" name="Rectangle 10"/>
          <p:cNvSpPr/>
          <p:nvPr/>
        </p:nvSpPr>
        <p:spPr>
          <a:xfrm>
            <a:off x="4139952" y="3356992"/>
            <a:ext cx="4860032" cy="7920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 y="764704"/>
            <a:ext cx="9184661" cy="4032448"/>
          </a:xfrm>
          <a:prstGeom prst="rect">
            <a:avLst/>
          </a:prstGeom>
          <a:noFill/>
          <a:ln w="9525">
            <a:solidFill>
              <a:schemeClr val="accent1"/>
            </a:solidFill>
            <a:miter lim="800000"/>
            <a:headEnd/>
            <a:tailEnd/>
          </a:ln>
        </p:spPr>
      </p:pic>
      <p:sp>
        <p:nvSpPr>
          <p:cNvPr id="3" name="Sous-titre 2"/>
          <p:cNvSpPr>
            <a:spLocks noGrp="1"/>
          </p:cNvSpPr>
          <p:nvPr>
            <p:ph type="subTitle" idx="4294967295"/>
          </p:nvPr>
        </p:nvSpPr>
        <p:spPr>
          <a:xfrm>
            <a:off x="0" y="188640"/>
            <a:ext cx="9144000" cy="1419944"/>
          </a:xfrm>
        </p:spPr>
        <p:txBody>
          <a:bodyPr>
            <a:normAutofit/>
          </a:bodyPr>
          <a:lstStyle/>
          <a:p>
            <a:pPr marL="0" indent="0" algn="ctr">
              <a:buNone/>
            </a:pPr>
            <a:r>
              <a:rPr lang="fr-FR" sz="2800" dirty="0">
                <a:solidFill>
                  <a:srgbClr val="0070C0"/>
                </a:solidFill>
              </a:rPr>
              <a:t>Accéder aux différents espaces Webaffiligue</a:t>
            </a:r>
          </a:p>
        </p:txBody>
      </p:sp>
      <p:sp>
        <p:nvSpPr>
          <p:cNvPr id="7" name="ZoneTexte 6"/>
          <p:cNvSpPr txBox="1"/>
          <p:nvPr/>
        </p:nvSpPr>
        <p:spPr>
          <a:xfrm>
            <a:off x="82848" y="5013177"/>
            <a:ext cx="9144000" cy="1384995"/>
          </a:xfrm>
          <a:prstGeom prst="rect">
            <a:avLst/>
          </a:prstGeom>
          <a:noFill/>
        </p:spPr>
        <p:txBody>
          <a:bodyPr wrap="square" rtlCol="0">
            <a:spAutoFit/>
          </a:bodyPr>
          <a:lstStyle/>
          <a:p>
            <a:r>
              <a:rPr lang="fr-FR" sz="1400" dirty="0"/>
              <a:t>Une personne ayant des fonctions de dirigeants et/ou membre de plusieurs structures peut accéder à ses différents comptes depuis son tableau de bord.</a:t>
            </a:r>
          </a:p>
          <a:p>
            <a:endParaRPr lang="fr-FR" sz="1400" dirty="0"/>
          </a:p>
          <a:p>
            <a:r>
              <a:rPr lang="fr-FR" sz="1400" dirty="0"/>
              <a:t>A gauche de l’écran, un menu déroulant donne accès aux différents espaces de l’</a:t>
            </a:r>
            <a:r>
              <a:rPr lang="fr-FR" sz="1400" dirty="0" err="1"/>
              <a:t>adhérent.e</a:t>
            </a:r>
            <a:r>
              <a:rPr lang="fr-FR" sz="1400" dirty="0"/>
              <a:t> : </a:t>
            </a:r>
          </a:p>
          <a:p>
            <a:pPr marL="285750" indent="-285750">
              <a:buFont typeface="Arial" panose="020B0604020202020204" pitchFamily="34" charset="0"/>
              <a:buChar char="•"/>
            </a:pPr>
            <a:r>
              <a:rPr lang="fr-FR" sz="1400" dirty="0" err="1"/>
              <a:t>Webaffiligue-adhérent.e</a:t>
            </a:r>
            <a:r>
              <a:rPr lang="fr-FR" sz="1400" dirty="0"/>
              <a:t> pour gérer son adhésion</a:t>
            </a:r>
          </a:p>
          <a:p>
            <a:pPr marL="285750" indent="-285750">
              <a:buFont typeface="Arial" panose="020B0604020202020204" pitchFamily="34" charset="0"/>
              <a:buChar char="•"/>
            </a:pPr>
            <a:r>
              <a:rPr lang="fr-FR" sz="1400" dirty="0"/>
              <a:t>Webaffiligue-association si la personne occupe des fonctions de </a:t>
            </a:r>
            <a:r>
              <a:rPr lang="fr-FR" sz="1400" dirty="0" err="1"/>
              <a:t>dirigeant.e</a:t>
            </a:r>
            <a:r>
              <a:rPr lang="fr-FR" sz="1400" dirty="0"/>
              <a:t> ou de </a:t>
            </a:r>
            <a:r>
              <a:rPr lang="fr-FR" sz="1400" dirty="0" err="1"/>
              <a:t>correspondant.e</a:t>
            </a:r>
            <a:r>
              <a:rPr lang="fr-FR" sz="1400" dirty="0"/>
              <a:t>.    </a:t>
            </a:r>
          </a:p>
        </p:txBody>
      </p:sp>
      <p:sp>
        <p:nvSpPr>
          <p:cNvPr id="8" name="Rectangle 7"/>
          <p:cNvSpPr/>
          <p:nvPr/>
        </p:nvSpPr>
        <p:spPr>
          <a:xfrm>
            <a:off x="35496" y="1318189"/>
            <a:ext cx="1979712" cy="5266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p:cNvCxnSpPr/>
          <p:nvPr/>
        </p:nvCxnSpPr>
        <p:spPr>
          <a:xfrm flipH="1" flipV="1">
            <a:off x="467544" y="1772816"/>
            <a:ext cx="288032" cy="1656184"/>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1" name="Image 10"/>
          <p:cNvPicPr/>
          <p:nvPr/>
        </p:nvPicPr>
        <p:blipFill>
          <a:blip r:embed="rId4" cstate="print"/>
          <a:srcRect/>
          <a:stretch>
            <a:fillRect/>
          </a:stretch>
        </p:blipFill>
        <p:spPr bwMode="auto">
          <a:xfrm>
            <a:off x="107504" y="3429000"/>
            <a:ext cx="2808312" cy="1296144"/>
          </a:xfrm>
          <a:prstGeom prst="rect">
            <a:avLst/>
          </a:prstGeom>
          <a:ln>
            <a:solidFill>
              <a:srgbClr val="FF0000"/>
            </a:solidFill>
            <a:headEnd/>
            <a:tailEnd/>
          </a:ln>
        </p:spPr>
        <p:style>
          <a:lnRef idx="2">
            <a:schemeClr val="accent2"/>
          </a:lnRef>
          <a:fillRef idx="1">
            <a:schemeClr val="lt1"/>
          </a:fillRef>
          <a:effectRef idx="0">
            <a:schemeClr val="accent2"/>
          </a:effectRef>
          <a:fontRef idx="minor">
            <a:schemeClr val="dk1"/>
          </a:fontRef>
        </p:style>
      </p:pic>
      <p:cxnSp>
        <p:nvCxnSpPr>
          <p:cNvPr id="15" name="Connecteur droit 14"/>
          <p:cNvCxnSpPr/>
          <p:nvPr/>
        </p:nvCxnSpPr>
        <p:spPr>
          <a:xfrm>
            <a:off x="-108520" y="6597352"/>
            <a:ext cx="936104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Espace réservé du texte 2"/>
          <p:cNvSpPr txBox="1">
            <a:spLocks/>
          </p:cNvSpPr>
          <p:nvPr/>
        </p:nvSpPr>
        <p:spPr>
          <a:xfrm>
            <a:off x="107504" y="6597352"/>
            <a:ext cx="5989637" cy="504056"/>
          </a:xfrm>
          <a:prstGeom prst="rect">
            <a:avLst/>
          </a:prstGeom>
        </p:spPr>
        <p:txBody>
          <a:bodyPr vert="horz" lIns="91440" tIns="45720" rIns="91440" bIns="45720" rtlCol="0">
            <a:noAutofit/>
          </a:bodyPr>
          <a:lstStyle/>
          <a:p>
            <a:pPr lvl="0">
              <a:spcBef>
                <a:spcPct val="20000"/>
              </a:spcBef>
              <a:defRPr/>
            </a:pPr>
            <a:r>
              <a:rPr lang="fr-FR" sz="900" b="1" dirty="0">
                <a:solidFill>
                  <a:schemeClr val="tx1">
                    <a:tint val="75000"/>
                  </a:schemeClr>
                </a:solidFill>
                <a:ea typeface="Roboto" pitchFamily="2" charset="0"/>
              </a:rPr>
              <a:t>Webaffiligue – Association : Gérer les adhésions Usep</a:t>
            </a:r>
            <a:endParaRPr lang="fr-FR" sz="900" dirty="0">
              <a:solidFill>
                <a:schemeClr val="tx1">
                  <a:tint val="75000"/>
                </a:schemeClr>
              </a:solidFill>
            </a:endParaRPr>
          </a:p>
        </p:txBody>
      </p:sp>
      <p:sp>
        <p:nvSpPr>
          <p:cNvPr id="12" name="Espace réservé du numéro de diapositive 8"/>
          <p:cNvSpPr txBox="1">
            <a:spLocks/>
          </p:cNvSpPr>
          <p:nvPr/>
        </p:nvSpPr>
        <p:spPr>
          <a:xfrm>
            <a:off x="6553200" y="6525344"/>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3D8E949-95A7-4B5B-98A3-3EA19D180671}" type="slidenum">
              <a:rPr kumimoji="0" lang="fr-FR" sz="9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9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462897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srcRect/>
          <a:stretch>
            <a:fillRect/>
          </a:stretch>
        </p:blipFill>
        <p:spPr bwMode="auto">
          <a:xfrm>
            <a:off x="-1" y="548680"/>
            <a:ext cx="9180433" cy="2952328"/>
          </a:xfrm>
          <a:prstGeom prst="rect">
            <a:avLst/>
          </a:prstGeom>
          <a:noFill/>
          <a:ln w="9525">
            <a:noFill/>
            <a:miter lim="800000"/>
            <a:headEnd/>
            <a:tailEnd/>
          </a:ln>
        </p:spPr>
      </p:pic>
      <p:pic>
        <p:nvPicPr>
          <p:cNvPr id="3077" name="Picture 5"/>
          <p:cNvPicPr>
            <a:picLocks noChangeAspect="1" noChangeArrowheads="1"/>
          </p:cNvPicPr>
          <p:nvPr/>
        </p:nvPicPr>
        <p:blipFill>
          <a:blip r:embed="rId3" cstate="print"/>
          <a:srcRect/>
          <a:stretch>
            <a:fillRect/>
          </a:stretch>
        </p:blipFill>
        <p:spPr bwMode="auto">
          <a:xfrm>
            <a:off x="3779912" y="2996952"/>
            <a:ext cx="5201593" cy="3615135"/>
          </a:xfrm>
          <a:prstGeom prst="rect">
            <a:avLst/>
          </a:prstGeom>
          <a:noFill/>
          <a:ln w="9525">
            <a:noFill/>
            <a:miter lim="800000"/>
            <a:headEnd/>
            <a:tailEnd/>
          </a:ln>
        </p:spPr>
      </p:pic>
      <p:sp>
        <p:nvSpPr>
          <p:cNvPr id="3" name="Sous-titre 2"/>
          <p:cNvSpPr>
            <a:spLocks noGrp="1"/>
          </p:cNvSpPr>
          <p:nvPr>
            <p:ph type="subTitle" idx="1"/>
          </p:nvPr>
        </p:nvSpPr>
        <p:spPr>
          <a:xfrm>
            <a:off x="0" y="20216"/>
            <a:ext cx="9144000" cy="1752600"/>
          </a:xfrm>
        </p:spPr>
        <p:txBody>
          <a:bodyPr>
            <a:normAutofit/>
          </a:bodyPr>
          <a:lstStyle/>
          <a:p>
            <a:r>
              <a:rPr lang="fr-FR" sz="2800" dirty="0">
                <a:solidFill>
                  <a:srgbClr val="0070C0"/>
                </a:solidFill>
              </a:rPr>
              <a:t>Intégrer un fichier d’élèves</a:t>
            </a:r>
          </a:p>
        </p:txBody>
      </p:sp>
      <p:cxnSp>
        <p:nvCxnSpPr>
          <p:cNvPr id="9" name="Connecteur droit 8"/>
          <p:cNvCxnSpPr/>
          <p:nvPr/>
        </p:nvCxnSpPr>
        <p:spPr>
          <a:xfrm>
            <a:off x="-108520" y="6597352"/>
            <a:ext cx="936104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Espace réservé du texte 2"/>
          <p:cNvSpPr txBox="1">
            <a:spLocks/>
          </p:cNvSpPr>
          <p:nvPr/>
        </p:nvSpPr>
        <p:spPr>
          <a:xfrm>
            <a:off x="107504" y="6597352"/>
            <a:ext cx="5989637" cy="504056"/>
          </a:xfrm>
          <a:prstGeom prst="rect">
            <a:avLst/>
          </a:prstGeom>
        </p:spPr>
        <p:txBody>
          <a:bodyPr vert="horz" lIns="91440" tIns="45720" rIns="91440" bIns="45720" rtlCol="0">
            <a:noAutofit/>
          </a:bodyPr>
          <a:lstStyle/>
          <a:p>
            <a:pPr lvl="0">
              <a:spcBef>
                <a:spcPct val="20000"/>
              </a:spcBef>
              <a:defRPr/>
            </a:pPr>
            <a:r>
              <a:rPr lang="fr-FR" sz="900" b="1" dirty="0">
                <a:solidFill>
                  <a:schemeClr val="tx1">
                    <a:tint val="75000"/>
                  </a:schemeClr>
                </a:solidFill>
                <a:ea typeface="Roboto" pitchFamily="2" charset="0"/>
              </a:rPr>
              <a:t>Webaffiligue – Association : Gérer les adhésions Usep</a:t>
            </a:r>
            <a:endParaRPr lang="fr-FR" sz="900" dirty="0">
              <a:solidFill>
                <a:schemeClr val="tx1">
                  <a:tint val="75000"/>
                </a:schemeClr>
              </a:solidFill>
            </a:endParaRPr>
          </a:p>
        </p:txBody>
      </p:sp>
      <p:sp>
        <p:nvSpPr>
          <p:cNvPr id="13" name="Espace réservé du numéro de diapositive 8"/>
          <p:cNvSpPr txBox="1">
            <a:spLocks/>
          </p:cNvSpPr>
          <p:nvPr/>
        </p:nvSpPr>
        <p:spPr>
          <a:xfrm>
            <a:off x="6553200" y="6525344"/>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3D8E949-95A7-4B5B-98A3-3EA19D180671}" type="slidenum">
              <a:rPr kumimoji="0" lang="fr-FR" sz="9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fr-FR" sz="9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5" name="ZoneTexte 14"/>
          <p:cNvSpPr txBox="1"/>
          <p:nvPr/>
        </p:nvSpPr>
        <p:spPr>
          <a:xfrm>
            <a:off x="467544" y="4077072"/>
            <a:ext cx="3024336" cy="1754326"/>
          </a:xfrm>
          <a:prstGeom prst="rect">
            <a:avLst/>
          </a:prstGeom>
          <a:noFill/>
        </p:spPr>
        <p:txBody>
          <a:bodyPr wrap="square" rtlCol="0">
            <a:spAutoFit/>
          </a:bodyPr>
          <a:lstStyle/>
          <a:p>
            <a:r>
              <a:rPr lang="fr-FR" dirty="0"/>
              <a:t>Cliquez sur choisir un fichier, pour localiser les données à importer sur votre ordinateur.</a:t>
            </a:r>
          </a:p>
          <a:p>
            <a:endParaRPr lang="fr-FR" dirty="0"/>
          </a:p>
          <a:p>
            <a:r>
              <a:rPr lang="fr-FR" dirty="0"/>
              <a:t>Cliquez sur Ouvrir pour passer à l’étape suivante.</a:t>
            </a:r>
          </a:p>
        </p:txBody>
      </p:sp>
      <p:cxnSp>
        <p:nvCxnSpPr>
          <p:cNvPr id="10" name="Connecteur droit avec flèche 9"/>
          <p:cNvCxnSpPr/>
          <p:nvPr/>
        </p:nvCxnSpPr>
        <p:spPr>
          <a:xfrm flipH="1" flipV="1">
            <a:off x="2915816" y="2780928"/>
            <a:ext cx="864096" cy="1152128"/>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779912" y="2996952"/>
            <a:ext cx="5220072" cy="3600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9" name="Connecteur droit avec flèche 18"/>
          <p:cNvCxnSpPr/>
          <p:nvPr/>
        </p:nvCxnSpPr>
        <p:spPr>
          <a:xfrm flipH="1">
            <a:off x="7740352" y="5949280"/>
            <a:ext cx="1080120" cy="36004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548680"/>
            <a:ext cx="9144000" cy="3133114"/>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2843808" y="4437112"/>
            <a:ext cx="6191376" cy="1872208"/>
          </a:xfrm>
          <a:prstGeom prst="rect">
            <a:avLst/>
          </a:prstGeom>
          <a:noFill/>
          <a:ln w="9525">
            <a:noFill/>
            <a:miter lim="800000"/>
            <a:headEnd/>
            <a:tailEnd/>
          </a:ln>
        </p:spPr>
      </p:pic>
      <p:sp>
        <p:nvSpPr>
          <p:cNvPr id="3" name="Sous-titre 2"/>
          <p:cNvSpPr>
            <a:spLocks noGrp="1"/>
          </p:cNvSpPr>
          <p:nvPr>
            <p:ph type="subTitle" idx="1"/>
          </p:nvPr>
        </p:nvSpPr>
        <p:spPr>
          <a:xfrm>
            <a:off x="0" y="20216"/>
            <a:ext cx="9144000" cy="1752600"/>
          </a:xfrm>
        </p:spPr>
        <p:txBody>
          <a:bodyPr>
            <a:normAutofit/>
          </a:bodyPr>
          <a:lstStyle/>
          <a:p>
            <a:r>
              <a:rPr lang="fr-FR" sz="2800" dirty="0">
                <a:solidFill>
                  <a:srgbClr val="0070C0"/>
                </a:solidFill>
              </a:rPr>
              <a:t>Intégrer un fichier d’élèves</a:t>
            </a:r>
          </a:p>
        </p:txBody>
      </p:sp>
      <p:cxnSp>
        <p:nvCxnSpPr>
          <p:cNvPr id="9" name="Connecteur droit 8"/>
          <p:cNvCxnSpPr/>
          <p:nvPr/>
        </p:nvCxnSpPr>
        <p:spPr>
          <a:xfrm>
            <a:off x="-108520" y="6597352"/>
            <a:ext cx="936104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Espace réservé du texte 2"/>
          <p:cNvSpPr txBox="1">
            <a:spLocks/>
          </p:cNvSpPr>
          <p:nvPr/>
        </p:nvSpPr>
        <p:spPr>
          <a:xfrm>
            <a:off x="107504" y="6597352"/>
            <a:ext cx="5989637" cy="504056"/>
          </a:xfrm>
          <a:prstGeom prst="rect">
            <a:avLst/>
          </a:prstGeom>
        </p:spPr>
        <p:txBody>
          <a:bodyPr vert="horz" lIns="91440" tIns="45720" rIns="91440" bIns="45720" rtlCol="0">
            <a:noAutofit/>
          </a:bodyPr>
          <a:lstStyle/>
          <a:p>
            <a:pPr lvl="0">
              <a:spcBef>
                <a:spcPct val="20000"/>
              </a:spcBef>
              <a:defRPr/>
            </a:pPr>
            <a:r>
              <a:rPr lang="fr-FR" sz="900" b="1" dirty="0">
                <a:solidFill>
                  <a:schemeClr val="tx1">
                    <a:tint val="75000"/>
                  </a:schemeClr>
                </a:solidFill>
                <a:ea typeface="Roboto" pitchFamily="2" charset="0"/>
              </a:rPr>
              <a:t>Webaffiligue – Association : Gérer les adhésions Usep</a:t>
            </a:r>
            <a:endParaRPr lang="fr-FR" sz="900" dirty="0">
              <a:solidFill>
                <a:schemeClr val="tx1">
                  <a:tint val="75000"/>
                </a:schemeClr>
              </a:solidFill>
            </a:endParaRPr>
          </a:p>
        </p:txBody>
      </p:sp>
      <p:sp>
        <p:nvSpPr>
          <p:cNvPr id="13" name="Espace réservé du numéro de diapositive 8"/>
          <p:cNvSpPr txBox="1">
            <a:spLocks/>
          </p:cNvSpPr>
          <p:nvPr/>
        </p:nvSpPr>
        <p:spPr>
          <a:xfrm>
            <a:off x="6553200" y="6525344"/>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3D8E949-95A7-4B5B-98A3-3EA19D180671}" type="slidenum">
              <a:rPr kumimoji="0" lang="fr-FR" sz="9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fr-FR" sz="9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5" name="ZoneTexte 14"/>
          <p:cNvSpPr txBox="1"/>
          <p:nvPr/>
        </p:nvSpPr>
        <p:spPr>
          <a:xfrm>
            <a:off x="251520" y="4437112"/>
            <a:ext cx="3024336" cy="923330"/>
          </a:xfrm>
          <a:prstGeom prst="rect">
            <a:avLst/>
          </a:prstGeom>
          <a:noFill/>
        </p:spPr>
        <p:txBody>
          <a:bodyPr wrap="square" rtlCol="0">
            <a:spAutoFit/>
          </a:bodyPr>
          <a:lstStyle/>
          <a:p>
            <a:r>
              <a:rPr lang="fr-FR" dirty="0"/>
              <a:t>Cliquez sur l’entête pour afficher un exemple des données du fichier.</a:t>
            </a:r>
          </a:p>
        </p:txBody>
      </p:sp>
      <p:cxnSp>
        <p:nvCxnSpPr>
          <p:cNvPr id="10" name="Connecteur droit avec flèche 9"/>
          <p:cNvCxnSpPr/>
          <p:nvPr/>
        </p:nvCxnSpPr>
        <p:spPr>
          <a:xfrm flipH="1" flipV="1">
            <a:off x="4716016" y="2996952"/>
            <a:ext cx="144016" cy="144016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843808" y="4437112"/>
            <a:ext cx="6156176" cy="18722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331640" y="836712"/>
            <a:ext cx="6860122" cy="3096344"/>
          </a:xfrm>
          <a:prstGeom prst="rect">
            <a:avLst/>
          </a:prstGeom>
          <a:noFill/>
          <a:ln w="9525">
            <a:noFill/>
            <a:miter lim="800000"/>
            <a:headEnd/>
            <a:tailEnd/>
          </a:ln>
        </p:spPr>
      </p:pic>
      <p:sp>
        <p:nvSpPr>
          <p:cNvPr id="3" name="Sous-titre 2"/>
          <p:cNvSpPr>
            <a:spLocks noGrp="1"/>
          </p:cNvSpPr>
          <p:nvPr>
            <p:ph type="subTitle" idx="1"/>
          </p:nvPr>
        </p:nvSpPr>
        <p:spPr>
          <a:xfrm>
            <a:off x="0" y="20216"/>
            <a:ext cx="9144000" cy="1752600"/>
          </a:xfrm>
        </p:spPr>
        <p:txBody>
          <a:bodyPr>
            <a:normAutofit/>
          </a:bodyPr>
          <a:lstStyle/>
          <a:p>
            <a:r>
              <a:rPr lang="fr-FR" sz="2800" dirty="0">
                <a:solidFill>
                  <a:srgbClr val="0070C0"/>
                </a:solidFill>
              </a:rPr>
              <a:t>Intégrer un fichier d’élèves</a:t>
            </a:r>
          </a:p>
        </p:txBody>
      </p:sp>
      <p:cxnSp>
        <p:nvCxnSpPr>
          <p:cNvPr id="9" name="Connecteur droit 8"/>
          <p:cNvCxnSpPr/>
          <p:nvPr/>
        </p:nvCxnSpPr>
        <p:spPr>
          <a:xfrm>
            <a:off x="-108520" y="6597352"/>
            <a:ext cx="936104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Espace réservé du texte 2"/>
          <p:cNvSpPr txBox="1">
            <a:spLocks/>
          </p:cNvSpPr>
          <p:nvPr/>
        </p:nvSpPr>
        <p:spPr>
          <a:xfrm>
            <a:off x="107504" y="6597352"/>
            <a:ext cx="5989637" cy="504056"/>
          </a:xfrm>
          <a:prstGeom prst="rect">
            <a:avLst/>
          </a:prstGeom>
        </p:spPr>
        <p:txBody>
          <a:bodyPr vert="horz" lIns="91440" tIns="45720" rIns="91440" bIns="45720" rtlCol="0">
            <a:noAutofit/>
          </a:bodyPr>
          <a:lstStyle/>
          <a:p>
            <a:pPr lvl="0">
              <a:spcBef>
                <a:spcPct val="20000"/>
              </a:spcBef>
              <a:defRPr/>
            </a:pPr>
            <a:r>
              <a:rPr lang="fr-FR" sz="900" b="1" dirty="0">
                <a:solidFill>
                  <a:schemeClr val="tx1">
                    <a:tint val="75000"/>
                  </a:schemeClr>
                </a:solidFill>
                <a:ea typeface="Roboto" pitchFamily="2" charset="0"/>
              </a:rPr>
              <a:t>Webaffiligue – Association : Gérer les adhésions Usep</a:t>
            </a:r>
            <a:endParaRPr lang="fr-FR" sz="900" dirty="0">
              <a:solidFill>
                <a:schemeClr val="tx1">
                  <a:tint val="75000"/>
                </a:schemeClr>
              </a:solidFill>
            </a:endParaRPr>
          </a:p>
        </p:txBody>
      </p:sp>
      <p:sp>
        <p:nvSpPr>
          <p:cNvPr id="13" name="Espace réservé du numéro de diapositive 8"/>
          <p:cNvSpPr txBox="1">
            <a:spLocks/>
          </p:cNvSpPr>
          <p:nvPr/>
        </p:nvSpPr>
        <p:spPr>
          <a:xfrm>
            <a:off x="6553200" y="6525344"/>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3D8E949-95A7-4B5B-98A3-3EA19D180671}" type="slidenum">
              <a:rPr kumimoji="0" lang="fr-FR" sz="9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fr-FR" sz="9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5" name="ZoneTexte 14"/>
          <p:cNvSpPr txBox="1"/>
          <p:nvPr/>
        </p:nvSpPr>
        <p:spPr>
          <a:xfrm>
            <a:off x="395536" y="4581128"/>
            <a:ext cx="8280920" cy="1477328"/>
          </a:xfrm>
          <a:prstGeom prst="rect">
            <a:avLst/>
          </a:prstGeom>
          <a:noFill/>
        </p:spPr>
        <p:txBody>
          <a:bodyPr wrap="square" rtlCol="0">
            <a:spAutoFit/>
          </a:bodyPr>
          <a:lstStyle/>
          <a:p>
            <a:r>
              <a:rPr lang="fr-FR" dirty="0"/>
              <a:t>Vous devez faire correspondre chaque entête de votre fichier avec une destination pour que l’importation des données soit correcte.</a:t>
            </a:r>
          </a:p>
          <a:p>
            <a:endParaRPr lang="fr-FR" dirty="0"/>
          </a:p>
          <a:p>
            <a:r>
              <a:rPr lang="fr-FR" dirty="0"/>
              <a:t>Quand vous avez terminé, cliquez sur « lire l’ensemble des enregistrements » pour contrôler que votre paramétrage est correct.</a:t>
            </a:r>
          </a:p>
        </p:txBody>
      </p:sp>
      <p:cxnSp>
        <p:nvCxnSpPr>
          <p:cNvPr id="10" name="Connecteur droit avec flèche 9"/>
          <p:cNvCxnSpPr/>
          <p:nvPr/>
        </p:nvCxnSpPr>
        <p:spPr>
          <a:xfrm flipH="1" flipV="1">
            <a:off x="6372200" y="2924944"/>
            <a:ext cx="360040" cy="936104"/>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0" y="620688"/>
            <a:ext cx="915958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H="1" flipV="1">
            <a:off x="1763688" y="2924944"/>
            <a:ext cx="360040" cy="936104"/>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H="1" flipV="1">
            <a:off x="4860032" y="3861048"/>
            <a:ext cx="360040" cy="36004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403648" y="692696"/>
            <a:ext cx="6426200" cy="3257550"/>
          </a:xfrm>
          <a:prstGeom prst="rect">
            <a:avLst/>
          </a:prstGeom>
          <a:noFill/>
          <a:ln w="9525">
            <a:noFill/>
            <a:miter lim="800000"/>
            <a:headEnd/>
            <a:tailEnd/>
          </a:ln>
        </p:spPr>
      </p:pic>
      <p:sp>
        <p:nvSpPr>
          <p:cNvPr id="3" name="Sous-titre 2"/>
          <p:cNvSpPr>
            <a:spLocks noGrp="1"/>
          </p:cNvSpPr>
          <p:nvPr>
            <p:ph type="subTitle" idx="1"/>
          </p:nvPr>
        </p:nvSpPr>
        <p:spPr>
          <a:xfrm>
            <a:off x="0" y="20216"/>
            <a:ext cx="9144000" cy="1752600"/>
          </a:xfrm>
        </p:spPr>
        <p:txBody>
          <a:bodyPr>
            <a:normAutofit/>
          </a:bodyPr>
          <a:lstStyle/>
          <a:p>
            <a:r>
              <a:rPr lang="fr-FR" sz="2800" dirty="0">
                <a:solidFill>
                  <a:srgbClr val="0070C0"/>
                </a:solidFill>
              </a:rPr>
              <a:t>Intégrer un fichier d’élèves</a:t>
            </a:r>
          </a:p>
        </p:txBody>
      </p:sp>
      <p:cxnSp>
        <p:nvCxnSpPr>
          <p:cNvPr id="9" name="Connecteur droit 8"/>
          <p:cNvCxnSpPr/>
          <p:nvPr/>
        </p:nvCxnSpPr>
        <p:spPr>
          <a:xfrm>
            <a:off x="-108520" y="6597352"/>
            <a:ext cx="936104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Espace réservé du texte 2"/>
          <p:cNvSpPr txBox="1">
            <a:spLocks/>
          </p:cNvSpPr>
          <p:nvPr/>
        </p:nvSpPr>
        <p:spPr>
          <a:xfrm>
            <a:off x="107504" y="6597352"/>
            <a:ext cx="5989637" cy="504056"/>
          </a:xfrm>
          <a:prstGeom prst="rect">
            <a:avLst/>
          </a:prstGeom>
        </p:spPr>
        <p:txBody>
          <a:bodyPr vert="horz" lIns="91440" tIns="45720" rIns="91440" bIns="45720" rtlCol="0">
            <a:noAutofit/>
          </a:bodyPr>
          <a:lstStyle/>
          <a:p>
            <a:pPr lvl="0">
              <a:spcBef>
                <a:spcPct val="20000"/>
              </a:spcBef>
              <a:defRPr/>
            </a:pPr>
            <a:r>
              <a:rPr lang="fr-FR" sz="900" b="1" dirty="0">
                <a:solidFill>
                  <a:schemeClr val="tx1">
                    <a:tint val="75000"/>
                  </a:schemeClr>
                </a:solidFill>
                <a:ea typeface="Roboto" pitchFamily="2" charset="0"/>
              </a:rPr>
              <a:t>Webaffiligue – Association : Gérer les adhésions Usep</a:t>
            </a:r>
            <a:endParaRPr lang="fr-FR" sz="900" dirty="0">
              <a:solidFill>
                <a:schemeClr val="tx1">
                  <a:tint val="75000"/>
                </a:schemeClr>
              </a:solidFill>
            </a:endParaRPr>
          </a:p>
        </p:txBody>
      </p:sp>
      <p:sp>
        <p:nvSpPr>
          <p:cNvPr id="13" name="Espace réservé du numéro de diapositive 8"/>
          <p:cNvSpPr txBox="1">
            <a:spLocks/>
          </p:cNvSpPr>
          <p:nvPr/>
        </p:nvSpPr>
        <p:spPr>
          <a:xfrm>
            <a:off x="6553200" y="6525344"/>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3D8E949-95A7-4B5B-98A3-3EA19D180671}" type="slidenum">
              <a:rPr kumimoji="0" lang="fr-FR" sz="9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fr-FR" sz="9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5" name="ZoneTexte 14"/>
          <p:cNvSpPr txBox="1"/>
          <p:nvPr/>
        </p:nvSpPr>
        <p:spPr>
          <a:xfrm>
            <a:off x="323528" y="4509120"/>
            <a:ext cx="8640960" cy="2031325"/>
          </a:xfrm>
          <a:prstGeom prst="rect">
            <a:avLst/>
          </a:prstGeom>
          <a:noFill/>
        </p:spPr>
        <p:txBody>
          <a:bodyPr wrap="square" rtlCol="0">
            <a:spAutoFit/>
          </a:bodyPr>
          <a:lstStyle/>
          <a:p>
            <a:r>
              <a:rPr lang="fr-FR" u="sng" dirty="0"/>
              <a:t>Remarque</a:t>
            </a:r>
            <a:r>
              <a:rPr lang="fr-FR" dirty="0"/>
              <a:t> :</a:t>
            </a:r>
          </a:p>
          <a:p>
            <a:r>
              <a:rPr lang="fr-FR" dirty="0"/>
              <a:t>Si votre fichier comporte plus de données que demandé, vous n’avez pas besoin de les supprimer de votre fichier, elles ne seront pas lues.</a:t>
            </a:r>
          </a:p>
          <a:p>
            <a:endParaRPr lang="fr-FR" dirty="0"/>
          </a:p>
          <a:p>
            <a:r>
              <a:rPr lang="fr-FR" dirty="0"/>
              <a:t>Concernant les enfants Usep, nous sommes autorisés à enregistrer les données suivantes </a:t>
            </a:r>
            <a:r>
              <a:rPr lang="fr-FR"/>
              <a:t>: civilité ou sexe/nom/prénom/date </a:t>
            </a:r>
            <a:r>
              <a:rPr lang="fr-FR" dirty="0"/>
              <a:t>de naissance</a:t>
            </a:r>
          </a:p>
          <a:p>
            <a:endParaRPr lang="fr-FR" dirty="0"/>
          </a:p>
        </p:txBody>
      </p:sp>
      <p:cxnSp>
        <p:nvCxnSpPr>
          <p:cNvPr id="10" name="Connecteur droit avec flèche 9"/>
          <p:cNvCxnSpPr/>
          <p:nvPr/>
        </p:nvCxnSpPr>
        <p:spPr>
          <a:xfrm flipH="1" flipV="1">
            <a:off x="6084168" y="2852936"/>
            <a:ext cx="360040" cy="936104"/>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0" y="620688"/>
            <a:ext cx="915958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H="1" flipV="1">
            <a:off x="1547664" y="2852936"/>
            <a:ext cx="360040" cy="936104"/>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259632" y="692696"/>
            <a:ext cx="6847682" cy="4032448"/>
          </a:xfrm>
          <a:prstGeom prst="rect">
            <a:avLst/>
          </a:prstGeom>
          <a:noFill/>
          <a:ln w="9525">
            <a:noFill/>
            <a:miter lim="800000"/>
            <a:headEnd/>
            <a:tailEnd/>
          </a:ln>
        </p:spPr>
      </p:pic>
      <p:sp>
        <p:nvSpPr>
          <p:cNvPr id="3" name="Sous-titre 2"/>
          <p:cNvSpPr>
            <a:spLocks noGrp="1"/>
          </p:cNvSpPr>
          <p:nvPr>
            <p:ph type="subTitle" idx="1"/>
          </p:nvPr>
        </p:nvSpPr>
        <p:spPr>
          <a:xfrm>
            <a:off x="0" y="20216"/>
            <a:ext cx="9144000" cy="1752600"/>
          </a:xfrm>
        </p:spPr>
        <p:txBody>
          <a:bodyPr>
            <a:normAutofit/>
          </a:bodyPr>
          <a:lstStyle/>
          <a:p>
            <a:r>
              <a:rPr lang="fr-FR" sz="2800" dirty="0">
                <a:solidFill>
                  <a:srgbClr val="0070C0"/>
                </a:solidFill>
              </a:rPr>
              <a:t>Intégrer un fichier d’élèves</a:t>
            </a:r>
          </a:p>
        </p:txBody>
      </p:sp>
      <p:cxnSp>
        <p:nvCxnSpPr>
          <p:cNvPr id="9" name="Connecteur droit 8"/>
          <p:cNvCxnSpPr/>
          <p:nvPr/>
        </p:nvCxnSpPr>
        <p:spPr>
          <a:xfrm>
            <a:off x="-108520" y="6597352"/>
            <a:ext cx="936104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Espace réservé du texte 2"/>
          <p:cNvSpPr txBox="1">
            <a:spLocks/>
          </p:cNvSpPr>
          <p:nvPr/>
        </p:nvSpPr>
        <p:spPr>
          <a:xfrm>
            <a:off x="107504" y="6597352"/>
            <a:ext cx="5989637" cy="504056"/>
          </a:xfrm>
          <a:prstGeom prst="rect">
            <a:avLst/>
          </a:prstGeom>
        </p:spPr>
        <p:txBody>
          <a:bodyPr vert="horz" lIns="91440" tIns="45720" rIns="91440" bIns="45720" rtlCol="0">
            <a:noAutofit/>
          </a:bodyPr>
          <a:lstStyle/>
          <a:p>
            <a:pPr lvl="0">
              <a:spcBef>
                <a:spcPct val="20000"/>
              </a:spcBef>
              <a:defRPr/>
            </a:pPr>
            <a:r>
              <a:rPr lang="fr-FR" sz="900" b="1" dirty="0">
                <a:solidFill>
                  <a:schemeClr val="tx1">
                    <a:tint val="75000"/>
                  </a:schemeClr>
                </a:solidFill>
                <a:ea typeface="Roboto" pitchFamily="2" charset="0"/>
              </a:rPr>
              <a:t>Webaffiligue – Association : Gérer les adhésions Usep</a:t>
            </a:r>
            <a:endParaRPr lang="fr-FR" sz="900" dirty="0">
              <a:solidFill>
                <a:schemeClr val="tx1">
                  <a:tint val="75000"/>
                </a:schemeClr>
              </a:solidFill>
            </a:endParaRPr>
          </a:p>
        </p:txBody>
      </p:sp>
      <p:sp>
        <p:nvSpPr>
          <p:cNvPr id="13" name="Espace réservé du numéro de diapositive 8"/>
          <p:cNvSpPr txBox="1">
            <a:spLocks/>
          </p:cNvSpPr>
          <p:nvPr/>
        </p:nvSpPr>
        <p:spPr>
          <a:xfrm>
            <a:off x="6553200" y="6525344"/>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3D8E949-95A7-4B5B-98A3-3EA19D180671}" type="slidenum">
              <a:rPr kumimoji="0" lang="fr-FR" sz="9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fr-FR" sz="9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5" name="ZoneTexte 14"/>
          <p:cNvSpPr txBox="1"/>
          <p:nvPr/>
        </p:nvSpPr>
        <p:spPr>
          <a:xfrm>
            <a:off x="323528" y="4843026"/>
            <a:ext cx="8424936" cy="2031325"/>
          </a:xfrm>
          <a:prstGeom prst="rect">
            <a:avLst/>
          </a:prstGeom>
          <a:noFill/>
        </p:spPr>
        <p:txBody>
          <a:bodyPr wrap="square" rtlCol="0">
            <a:spAutoFit/>
          </a:bodyPr>
          <a:lstStyle/>
          <a:p>
            <a:r>
              <a:rPr lang="fr-FR" dirty="0"/>
              <a:t>La liste complète présente dans votre fichier a été chargée.</a:t>
            </a:r>
          </a:p>
          <a:p>
            <a:r>
              <a:rPr lang="fr-FR" dirty="0"/>
              <a:t>Vous pouvez vérifier l’importation des données, les erreurs de lecture sont signalées en rouge et devront être corrigées pour permettre d’importer les données. Si vous avez terminé, cliquez sur le bouton « Importer les enregistrements sélectionnés ».</a:t>
            </a:r>
          </a:p>
          <a:p>
            <a:endParaRPr lang="fr-FR" dirty="0"/>
          </a:p>
          <a:p>
            <a:r>
              <a:rPr lang="fr-FR" dirty="0"/>
              <a:t>Vous pouvez également recommencer toute la procédure en cliquant sur recommencer.</a:t>
            </a:r>
          </a:p>
          <a:p>
            <a:endParaRPr lang="fr-FR" dirty="0"/>
          </a:p>
        </p:txBody>
      </p:sp>
      <p:cxnSp>
        <p:nvCxnSpPr>
          <p:cNvPr id="11" name="Connecteur droit 10"/>
          <p:cNvCxnSpPr/>
          <p:nvPr/>
        </p:nvCxnSpPr>
        <p:spPr>
          <a:xfrm>
            <a:off x="0" y="620688"/>
            <a:ext cx="915958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2195736" y="4581128"/>
            <a:ext cx="1008112" cy="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620688"/>
            <a:ext cx="9144000" cy="2849268"/>
          </a:xfrm>
          <a:prstGeom prst="rect">
            <a:avLst/>
          </a:prstGeom>
          <a:noFill/>
          <a:ln w="9525">
            <a:noFill/>
            <a:miter lim="800000"/>
            <a:headEnd/>
            <a:tailEnd/>
          </a:ln>
        </p:spPr>
      </p:pic>
      <p:sp>
        <p:nvSpPr>
          <p:cNvPr id="3" name="Sous-titre 2"/>
          <p:cNvSpPr>
            <a:spLocks noGrp="1"/>
          </p:cNvSpPr>
          <p:nvPr>
            <p:ph type="subTitle" idx="1"/>
          </p:nvPr>
        </p:nvSpPr>
        <p:spPr>
          <a:xfrm>
            <a:off x="0" y="20216"/>
            <a:ext cx="9144000" cy="1752600"/>
          </a:xfrm>
        </p:spPr>
        <p:txBody>
          <a:bodyPr>
            <a:normAutofit/>
          </a:bodyPr>
          <a:lstStyle/>
          <a:p>
            <a:r>
              <a:rPr lang="fr-FR" sz="2800" dirty="0">
                <a:solidFill>
                  <a:srgbClr val="0070C0"/>
                </a:solidFill>
              </a:rPr>
              <a:t>Intégrer un fichier d’élèves</a:t>
            </a:r>
          </a:p>
        </p:txBody>
      </p:sp>
      <p:cxnSp>
        <p:nvCxnSpPr>
          <p:cNvPr id="9" name="Connecteur droit 8"/>
          <p:cNvCxnSpPr/>
          <p:nvPr/>
        </p:nvCxnSpPr>
        <p:spPr>
          <a:xfrm>
            <a:off x="-108520" y="6597352"/>
            <a:ext cx="936104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Espace réservé du texte 2"/>
          <p:cNvSpPr txBox="1">
            <a:spLocks/>
          </p:cNvSpPr>
          <p:nvPr/>
        </p:nvSpPr>
        <p:spPr>
          <a:xfrm>
            <a:off x="107504" y="6597352"/>
            <a:ext cx="5989637" cy="504056"/>
          </a:xfrm>
          <a:prstGeom prst="rect">
            <a:avLst/>
          </a:prstGeom>
        </p:spPr>
        <p:txBody>
          <a:bodyPr vert="horz" lIns="91440" tIns="45720" rIns="91440" bIns="45720" rtlCol="0">
            <a:noAutofit/>
          </a:bodyPr>
          <a:lstStyle/>
          <a:p>
            <a:pPr lvl="0">
              <a:spcBef>
                <a:spcPct val="20000"/>
              </a:spcBef>
              <a:defRPr/>
            </a:pPr>
            <a:r>
              <a:rPr lang="fr-FR" sz="900" b="1" dirty="0">
                <a:solidFill>
                  <a:schemeClr val="tx1">
                    <a:tint val="75000"/>
                  </a:schemeClr>
                </a:solidFill>
                <a:ea typeface="Roboto" pitchFamily="2" charset="0"/>
              </a:rPr>
              <a:t>Webaffiligue – Association : Gérer les adhésions Usep</a:t>
            </a:r>
            <a:endParaRPr lang="fr-FR" sz="900" dirty="0">
              <a:solidFill>
                <a:schemeClr val="tx1">
                  <a:tint val="75000"/>
                </a:schemeClr>
              </a:solidFill>
            </a:endParaRPr>
          </a:p>
        </p:txBody>
      </p:sp>
      <p:sp>
        <p:nvSpPr>
          <p:cNvPr id="13" name="Espace réservé du numéro de diapositive 8"/>
          <p:cNvSpPr txBox="1">
            <a:spLocks/>
          </p:cNvSpPr>
          <p:nvPr/>
        </p:nvSpPr>
        <p:spPr>
          <a:xfrm>
            <a:off x="6553200" y="6525344"/>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3D8E949-95A7-4B5B-98A3-3EA19D180671}" type="slidenum">
              <a:rPr kumimoji="0" lang="fr-FR" sz="9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fr-FR" sz="9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5" name="ZoneTexte 14"/>
          <p:cNvSpPr txBox="1"/>
          <p:nvPr/>
        </p:nvSpPr>
        <p:spPr>
          <a:xfrm>
            <a:off x="323528" y="4077072"/>
            <a:ext cx="8424936" cy="1200329"/>
          </a:xfrm>
          <a:prstGeom prst="rect">
            <a:avLst/>
          </a:prstGeom>
          <a:noFill/>
        </p:spPr>
        <p:txBody>
          <a:bodyPr wrap="square" rtlCol="0">
            <a:spAutoFit/>
          </a:bodyPr>
          <a:lstStyle/>
          <a:p>
            <a:r>
              <a:rPr lang="fr-FR" dirty="0"/>
              <a:t>Ce message apparaît pour demander la confirmation de l’importation.</a:t>
            </a:r>
          </a:p>
          <a:p>
            <a:endParaRPr lang="fr-FR" dirty="0"/>
          </a:p>
          <a:p>
            <a:r>
              <a:rPr lang="fr-FR" dirty="0"/>
              <a:t>Répondez Oui.</a:t>
            </a:r>
          </a:p>
          <a:p>
            <a:endParaRPr lang="fr-FR" dirty="0"/>
          </a:p>
        </p:txBody>
      </p:sp>
      <p:cxnSp>
        <p:nvCxnSpPr>
          <p:cNvPr id="11" name="Connecteur droit 10"/>
          <p:cNvCxnSpPr/>
          <p:nvPr/>
        </p:nvCxnSpPr>
        <p:spPr>
          <a:xfrm>
            <a:off x="0" y="620688"/>
            <a:ext cx="915958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a:off x="6732240" y="1988840"/>
            <a:ext cx="576064" cy="36004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620688"/>
            <a:ext cx="9144000" cy="3919838"/>
          </a:xfrm>
          <a:prstGeom prst="rect">
            <a:avLst/>
          </a:prstGeom>
          <a:noFill/>
          <a:ln w="9525">
            <a:noFill/>
            <a:miter lim="800000"/>
            <a:headEnd/>
            <a:tailEnd/>
          </a:ln>
        </p:spPr>
      </p:pic>
      <p:sp>
        <p:nvSpPr>
          <p:cNvPr id="3" name="Sous-titre 2"/>
          <p:cNvSpPr>
            <a:spLocks noGrp="1"/>
          </p:cNvSpPr>
          <p:nvPr>
            <p:ph type="subTitle" idx="1"/>
          </p:nvPr>
        </p:nvSpPr>
        <p:spPr>
          <a:xfrm>
            <a:off x="0" y="20216"/>
            <a:ext cx="9144000" cy="1752600"/>
          </a:xfrm>
        </p:spPr>
        <p:txBody>
          <a:bodyPr>
            <a:normAutofit/>
          </a:bodyPr>
          <a:lstStyle/>
          <a:p>
            <a:r>
              <a:rPr lang="fr-FR" sz="2800" dirty="0">
                <a:solidFill>
                  <a:srgbClr val="0070C0"/>
                </a:solidFill>
              </a:rPr>
              <a:t>Intégrer un fichier d’élèves</a:t>
            </a:r>
          </a:p>
        </p:txBody>
      </p:sp>
      <p:cxnSp>
        <p:nvCxnSpPr>
          <p:cNvPr id="9" name="Connecteur droit 8"/>
          <p:cNvCxnSpPr/>
          <p:nvPr/>
        </p:nvCxnSpPr>
        <p:spPr>
          <a:xfrm>
            <a:off x="-108520" y="6597352"/>
            <a:ext cx="936104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Espace réservé du texte 2"/>
          <p:cNvSpPr txBox="1">
            <a:spLocks/>
          </p:cNvSpPr>
          <p:nvPr/>
        </p:nvSpPr>
        <p:spPr>
          <a:xfrm>
            <a:off x="107504" y="6597352"/>
            <a:ext cx="5989637" cy="504056"/>
          </a:xfrm>
          <a:prstGeom prst="rect">
            <a:avLst/>
          </a:prstGeom>
        </p:spPr>
        <p:txBody>
          <a:bodyPr vert="horz" lIns="91440" tIns="45720" rIns="91440" bIns="45720" rtlCol="0">
            <a:noAutofit/>
          </a:bodyPr>
          <a:lstStyle/>
          <a:p>
            <a:pPr lvl="0">
              <a:spcBef>
                <a:spcPct val="20000"/>
              </a:spcBef>
              <a:defRPr/>
            </a:pPr>
            <a:r>
              <a:rPr lang="fr-FR" sz="900" b="1" dirty="0">
                <a:solidFill>
                  <a:schemeClr val="tx1">
                    <a:tint val="75000"/>
                  </a:schemeClr>
                </a:solidFill>
                <a:ea typeface="Roboto" pitchFamily="2" charset="0"/>
              </a:rPr>
              <a:t>Webaffiligue – Association : Gérer les adhésions Usep</a:t>
            </a:r>
            <a:endParaRPr lang="fr-FR" sz="900" dirty="0">
              <a:solidFill>
                <a:schemeClr val="tx1">
                  <a:tint val="75000"/>
                </a:schemeClr>
              </a:solidFill>
            </a:endParaRPr>
          </a:p>
        </p:txBody>
      </p:sp>
      <p:sp>
        <p:nvSpPr>
          <p:cNvPr id="13" name="Espace réservé du numéro de diapositive 8"/>
          <p:cNvSpPr txBox="1">
            <a:spLocks/>
          </p:cNvSpPr>
          <p:nvPr/>
        </p:nvSpPr>
        <p:spPr>
          <a:xfrm>
            <a:off x="6553200" y="6525344"/>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3D8E949-95A7-4B5B-98A3-3EA19D180671}" type="slidenum">
              <a:rPr kumimoji="0" lang="fr-FR" sz="9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fr-FR" sz="9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5" name="ZoneTexte 14"/>
          <p:cNvSpPr txBox="1"/>
          <p:nvPr/>
        </p:nvSpPr>
        <p:spPr>
          <a:xfrm>
            <a:off x="323528" y="4725144"/>
            <a:ext cx="8640960" cy="1200329"/>
          </a:xfrm>
          <a:prstGeom prst="rect">
            <a:avLst/>
          </a:prstGeom>
          <a:noFill/>
        </p:spPr>
        <p:txBody>
          <a:bodyPr wrap="square" rtlCol="0">
            <a:spAutoFit/>
          </a:bodyPr>
          <a:lstStyle/>
          <a:p>
            <a:r>
              <a:rPr lang="fr-FR" dirty="0"/>
              <a:t>Ce message apparait quand l’importation a réussi. Allez maintenant dans le menu « Gérer les adhérents »</a:t>
            </a:r>
          </a:p>
          <a:p>
            <a:endParaRPr lang="fr-FR" dirty="0"/>
          </a:p>
          <a:p>
            <a:endParaRPr lang="fr-FR" dirty="0"/>
          </a:p>
        </p:txBody>
      </p:sp>
      <p:cxnSp>
        <p:nvCxnSpPr>
          <p:cNvPr id="11" name="Connecteur droit 10"/>
          <p:cNvCxnSpPr/>
          <p:nvPr/>
        </p:nvCxnSpPr>
        <p:spPr>
          <a:xfrm>
            <a:off x="0" y="620688"/>
            <a:ext cx="915958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a:off x="6804248" y="2204864"/>
            <a:ext cx="576064" cy="36004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267744" y="2564904"/>
            <a:ext cx="4536504" cy="15121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20216"/>
            <a:ext cx="9144000" cy="1752600"/>
          </a:xfrm>
        </p:spPr>
        <p:txBody>
          <a:bodyPr>
            <a:normAutofit/>
          </a:bodyPr>
          <a:lstStyle/>
          <a:p>
            <a:r>
              <a:rPr lang="fr-FR" sz="2800" dirty="0">
                <a:solidFill>
                  <a:srgbClr val="0070C0"/>
                </a:solidFill>
              </a:rPr>
              <a:t>Intégrer un fichier d’élèves</a:t>
            </a:r>
          </a:p>
        </p:txBody>
      </p:sp>
      <p:cxnSp>
        <p:nvCxnSpPr>
          <p:cNvPr id="9" name="Connecteur droit 8"/>
          <p:cNvCxnSpPr/>
          <p:nvPr/>
        </p:nvCxnSpPr>
        <p:spPr>
          <a:xfrm>
            <a:off x="-108520" y="6597352"/>
            <a:ext cx="936104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Espace réservé du texte 2"/>
          <p:cNvSpPr txBox="1">
            <a:spLocks/>
          </p:cNvSpPr>
          <p:nvPr/>
        </p:nvSpPr>
        <p:spPr>
          <a:xfrm>
            <a:off x="107504" y="6597352"/>
            <a:ext cx="5989637" cy="504056"/>
          </a:xfrm>
          <a:prstGeom prst="rect">
            <a:avLst/>
          </a:prstGeom>
        </p:spPr>
        <p:txBody>
          <a:bodyPr vert="horz" lIns="91440" tIns="45720" rIns="91440" bIns="45720" rtlCol="0">
            <a:noAutofit/>
          </a:bodyPr>
          <a:lstStyle/>
          <a:p>
            <a:pPr lvl="0">
              <a:spcBef>
                <a:spcPct val="20000"/>
              </a:spcBef>
              <a:defRPr/>
            </a:pPr>
            <a:r>
              <a:rPr lang="fr-FR" sz="900" b="1" dirty="0">
                <a:solidFill>
                  <a:schemeClr val="tx1">
                    <a:tint val="75000"/>
                  </a:schemeClr>
                </a:solidFill>
                <a:ea typeface="Roboto" pitchFamily="2" charset="0"/>
              </a:rPr>
              <a:t>Webaffiligue – Association : Gérer les adhésions Usep</a:t>
            </a:r>
            <a:endParaRPr lang="fr-FR" sz="900" dirty="0">
              <a:solidFill>
                <a:schemeClr val="tx1">
                  <a:tint val="75000"/>
                </a:schemeClr>
              </a:solidFill>
            </a:endParaRPr>
          </a:p>
        </p:txBody>
      </p:sp>
      <p:sp>
        <p:nvSpPr>
          <p:cNvPr id="13" name="Espace réservé du numéro de diapositive 8"/>
          <p:cNvSpPr txBox="1">
            <a:spLocks/>
          </p:cNvSpPr>
          <p:nvPr/>
        </p:nvSpPr>
        <p:spPr>
          <a:xfrm>
            <a:off x="6553200" y="6525344"/>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3D8E949-95A7-4B5B-98A3-3EA19D180671}" type="slidenum">
              <a:rPr kumimoji="0" lang="fr-FR" sz="9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fr-FR" sz="9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5" name="ZoneTexte 14"/>
          <p:cNvSpPr txBox="1"/>
          <p:nvPr/>
        </p:nvSpPr>
        <p:spPr>
          <a:xfrm>
            <a:off x="323528" y="4725144"/>
            <a:ext cx="8424936" cy="2308324"/>
          </a:xfrm>
          <a:prstGeom prst="rect">
            <a:avLst/>
          </a:prstGeom>
          <a:noFill/>
        </p:spPr>
        <p:txBody>
          <a:bodyPr wrap="square" rtlCol="0">
            <a:spAutoFit/>
          </a:bodyPr>
          <a:lstStyle/>
          <a:p>
            <a:r>
              <a:rPr lang="fr-FR" dirty="0"/>
              <a:t>Vos nouveaux adhérents apparaissent dans la liste de vos adhérents.</a:t>
            </a:r>
          </a:p>
          <a:p>
            <a:r>
              <a:rPr lang="fr-FR" dirty="0"/>
              <a:t>La mention « à transférer fd » vous indique qu’il reste à transmettre les informations à votre fédération pour qu’elle traite vos nouvelles demandes d’adhésion.</a:t>
            </a:r>
          </a:p>
          <a:p>
            <a:endParaRPr lang="fr-FR" dirty="0"/>
          </a:p>
          <a:p>
            <a:r>
              <a:rPr lang="fr-FR" dirty="0"/>
              <a:t>N’oubliez pas de cliquer sur le bouton « transférer les modifications à la fédération » avant de fermer le webaffiligue.</a:t>
            </a:r>
          </a:p>
          <a:p>
            <a:endParaRPr lang="fr-FR" dirty="0"/>
          </a:p>
          <a:p>
            <a:endParaRPr lang="fr-FR" dirty="0"/>
          </a:p>
        </p:txBody>
      </p:sp>
      <p:cxnSp>
        <p:nvCxnSpPr>
          <p:cNvPr id="11" name="Connecteur droit 10"/>
          <p:cNvCxnSpPr/>
          <p:nvPr/>
        </p:nvCxnSpPr>
        <p:spPr>
          <a:xfrm>
            <a:off x="0" y="620688"/>
            <a:ext cx="915958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a:off x="6588224" y="2348880"/>
            <a:ext cx="576064" cy="36004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2" cstate="print"/>
          <a:srcRect/>
          <a:stretch>
            <a:fillRect/>
          </a:stretch>
        </p:blipFill>
        <p:spPr bwMode="auto">
          <a:xfrm>
            <a:off x="0" y="603230"/>
            <a:ext cx="9144000" cy="3977898"/>
          </a:xfrm>
          <a:prstGeom prst="rect">
            <a:avLst/>
          </a:prstGeom>
          <a:noFill/>
          <a:ln w="9525">
            <a:solidFill>
              <a:schemeClr val="accent1"/>
            </a:solidFill>
            <a:miter lim="800000"/>
            <a:headEnd/>
            <a:tailEnd/>
          </a:ln>
        </p:spPr>
      </p:pic>
      <p:sp>
        <p:nvSpPr>
          <p:cNvPr id="16" name="Rectangle 15"/>
          <p:cNvSpPr/>
          <p:nvPr/>
        </p:nvSpPr>
        <p:spPr>
          <a:xfrm>
            <a:off x="2051720" y="4149080"/>
            <a:ext cx="698477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7" name="Connecteur droit avec flèche 16"/>
          <p:cNvCxnSpPr/>
          <p:nvPr/>
        </p:nvCxnSpPr>
        <p:spPr>
          <a:xfrm flipH="1">
            <a:off x="7956376" y="3717032"/>
            <a:ext cx="576064" cy="36004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H="1" flipV="1">
            <a:off x="8316416" y="1628800"/>
            <a:ext cx="152400" cy="728464"/>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srcRect/>
          <a:stretch>
            <a:fillRect/>
          </a:stretch>
        </p:blipFill>
        <p:spPr bwMode="auto">
          <a:xfrm>
            <a:off x="0" y="548680"/>
            <a:ext cx="9144000" cy="4568616"/>
          </a:xfrm>
          <a:prstGeom prst="rect">
            <a:avLst/>
          </a:prstGeom>
          <a:noFill/>
          <a:ln w="9525">
            <a:solidFill>
              <a:schemeClr val="bg1">
                <a:lumMod val="65000"/>
              </a:schemeClr>
            </a:solidFill>
            <a:miter lim="800000"/>
            <a:headEnd/>
            <a:tailEnd/>
          </a:ln>
        </p:spPr>
      </p:pic>
      <p:sp>
        <p:nvSpPr>
          <p:cNvPr id="3" name="Sous-titre 2"/>
          <p:cNvSpPr>
            <a:spLocks noGrp="1"/>
          </p:cNvSpPr>
          <p:nvPr>
            <p:ph type="subTitle" idx="1"/>
          </p:nvPr>
        </p:nvSpPr>
        <p:spPr>
          <a:xfrm>
            <a:off x="0" y="0"/>
            <a:ext cx="9144000" cy="1752600"/>
          </a:xfrm>
        </p:spPr>
        <p:txBody>
          <a:bodyPr>
            <a:normAutofit/>
          </a:bodyPr>
          <a:lstStyle/>
          <a:p>
            <a:r>
              <a:rPr lang="fr-FR" sz="2800" dirty="0">
                <a:solidFill>
                  <a:srgbClr val="0070C0"/>
                </a:solidFill>
              </a:rPr>
              <a:t>Ouverture du menu « Gérer mes adhérents.es »</a:t>
            </a:r>
          </a:p>
        </p:txBody>
      </p:sp>
      <p:sp>
        <p:nvSpPr>
          <p:cNvPr id="7" name="ZoneTexte 6"/>
          <p:cNvSpPr txBox="1"/>
          <p:nvPr/>
        </p:nvSpPr>
        <p:spPr>
          <a:xfrm>
            <a:off x="323528" y="5373216"/>
            <a:ext cx="8712968" cy="738664"/>
          </a:xfrm>
          <a:prstGeom prst="rect">
            <a:avLst/>
          </a:prstGeom>
          <a:noFill/>
        </p:spPr>
        <p:txBody>
          <a:bodyPr wrap="square" rtlCol="0">
            <a:spAutoFit/>
          </a:bodyPr>
          <a:lstStyle/>
          <a:p>
            <a:r>
              <a:rPr lang="fr-FR" sz="1400" dirty="0"/>
              <a:t>Ce menu affiche tous les adhérents.es de votre association. </a:t>
            </a:r>
          </a:p>
          <a:p>
            <a:r>
              <a:rPr lang="fr-FR" sz="1400" dirty="0"/>
              <a:t>Depuis ce menu, vous pouvez gérer les fiches des adhérents.es, les renouveler, les masquer, éditer leur carte/licence, faire du traitement par lot, etc. </a:t>
            </a:r>
          </a:p>
        </p:txBody>
      </p:sp>
      <p:cxnSp>
        <p:nvCxnSpPr>
          <p:cNvPr id="5" name="Connecteur droit 4"/>
          <p:cNvCxnSpPr/>
          <p:nvPr/>
        </p:nvCxnSpPr>
        <p:spPr>
          <a:xfrm>
            <a:off x="-108520" y="6597352"/>
            <a:ext cx="936104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Espace réservé du texte 2"/>
          <p:cNvSpPr txBox="1">
            <a:spLocks/>
          </p:cNvSpPr>
          <p:nvPr/>
        </p:nvSpPr>
        <p:spPr>
          <a:xfrm>
            <a:off x="107504" y="6597352"/>
            <a:ext cx="5989637" cy="504056"/>
          </a:xfrm>
          <a:prstGeom prst="rect">
            <a:avLst/>
          </a:prstGeom>
        </p:spPr>
        <p:txBody>
          <a:bodyPr vert="horz" lIns="91440" tIns="45720" rIns="91440" bIns="45720" rtlCol="0">
            <a:noAutofit/>
          </a:bodyPr>
          <a:lstStyle/>
          <a:p>
            <a:pPr lvl="0">
              <a:spcBef>
                <a:spcPct val="20000"/>
              </a:spcBef>
              <a:defRPr/>
            </a:pPr>
            <a:r>
              <a:rPr lang="fr-FR" sz="900" b="1" dirty="0">
                <a:solidFill>
                  <a:schemeClr val="tx1">
                    <a:tint val="75000"/>
                  </a:schemeClr>
                </a:solidFill>
                <a:ea typeface="Roboto" pitchFamily="2" charset="0"/>
              </a:rPr>
              <a:t>Webaffiligue – Association : Gérer les adhésions Usep</a:t>
            </a:r>
            <a:endParaRPr lang="fr-FR" sz="900" dirty="0">
              <a:solidFill>
                <a:schemeClr val="tx1">
                  <a:tint val="75000"/>
                </a:schemeClr>
              </a:solidFill>
            </a:endParaRPr>
          </a:p>
        </p:txBody>
      </p:sp>
      <p:sp>
        <p:nvSpPr>
          <p:cNvPr id="9" name="Espace réservé du numéro de diapositive 8"/>
          <p:cNvSpPr>
            <a:spLocks noGrp="1"/>
          </p:cNvSpPr>
          <p:nvPr>
            <p:ph type="sldNum" sz="quarter" idx="12"/>
          </p:nvPr>
        </p:nvSpPr>
        <p:spPr>
          <a:xfrm>
            <a:off x="6553200" y="6525344"/>
            <a:ext cx="2133600" cy="365125"/>
          </a:xfrm>
        </p:spPr>
        <p:txBody>
          <a:bodyPr/>
          <a:lstStyle/>
          <a:p>
            <a:fld id="{43D8E949-95A7-4B5B-98A3-3EA19D180671}" type="slidenum">
              <a:rPr lang="fr-FR" sz="900" b="1" smtClean="0"/>
              <a:pPr/>
              <a:t>5</a:t>
            </a:fld>
            <a:endParaRPr lang="fr-FR" sz="900" b="1" dirty="0"/>
          </a:p>
        </p:txBody>
      </p:sp>
      <p:cxnSp>
        <p:nvCxnSpPr>
          <p:cNvPr id="11" name="Connecteur droit avec flèche 10"/>
          <p:cNvCxnSpPr/>
          <p:nvPr/>
        </p:nvCxnSpPr>
        <p:spPr>
          <a:xfrm flipH="1">
            <a:off x="1619672" y="2420888"/>
            <a:ext cx="1296144" cy="288032"/>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548680"/>
            <a:ext cx="9144000" cy="4568616"/>
          </a:xfrm>
          <a:prstGeom prst="rect">
            <a:avLst/>
          </a:prstGeom>
          <a:noFill/>
          <a:ln w="9525">
            <a:solidFill>
              <a:schemeClr val="bg1">
                <a:lumMod val="65000"/>
              </a:schemeClr>
            </a:solidFill>
            <a:miter lim="800000"/>
            <a:headEnd/>
            <a:tailEnd/>
          </a:ln>
        </p:spPr>
      </p:pic>
      <p:sp>
        <p:nvSpPr>
          <p:cNvPr id="7" name="ZoneTexte 6"/>
          <p:cNvSpPr txBox="1"/>
          <p:nvPr/>
        </p:nvSpPr>
        <p:spPr>
          <a:xfrm>
            <a:off x="251520" y="5517232"/>
            <a:ext cx="8892480" cy="523220"/>
          </a:xfrm>
          <a:prstGeom prst="rect">
            <a:avLst/>
          </a:prstGeom>
          <a:noFill/>
        </p:spPr>
        <p:txBody>
          <a:bodyPr wrap="square" rtlCol="0">
            <a:spAutoFit/>
          </a:bodyPr>
          <a:lstStyle/>
          <a:p>
            <a:r>
              <a:rPr lang="fr-FR" sz="1400" dirty="0"/>
              <a:t>Chaque adhérent.e a un état qui vous permet de connaître la situation de son adhésion.</a:t>
            </a:r>
          </a:p>
          <a:p>
            <a:r>
              <a:rPr lang="fr-FR" sz="1400" dirty="0"/>
              <a:t>Vous pouvez renouveler tous les adhérents.es qui n’ont pas l’état « Validée ».</a:t>
            </a:r>
          </a:p>
        </p:txBody>
      </p:sp>
      <p:sp>
        <p:nvSpPr>
          <p:cNvPr id="6" name="Rectangle 5"/>
          <p:cNvSpPr/>
          <p:nvPr/>
        </p:nvSpPr>
        <p:spPr>
          <a:xfrm>
            <a:off x="7812360" y="3501008"/>
            <a:ext cx="755576" cy="15841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avec flèche 7"/>
          <p:cNvCxnSpPr/>
          <p:nvPr/>
        </p:nvCxnSpPr>
        <p:spPr>
          <a:xfrm>
            <a:off x="8028384" y="2636912"/>
            <a:ext cx="72008" cy="648072"/>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108520" y="6597352"/>
            <a:ext cx="936104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Espace réservé du texte 2"/>
          <p:cNvSpPr txBox="1">
            <a:spLocks/>
          </p:cNvSpPr>
          <p:nvPr/>
        </p:nvSpPr>
        <p:spPr>
          <a:xfrm>
            <a:off x="107504" y="6597352"/>
            <a:ext cx="5989637" cy="504056"/>
          </a:xfrm>
          <a:prstGeom prst="rect">
            <a:avLst/>
          </a:prstGeom>
        </p:spPr>
        <p:txBody>
          <a:bodyPr vert="horz" lIns="91440" tIns="45720" rIns="91440" bIns="45720" rtlCol="0">
            <a:noAutofit/>
          </a:bodyPr>
          <a:lstStyle/>
          <a:p>
            <a:pPr lvl="0">
              <a:spcBef>
                <a:spcPct val="20000"/>
              </a:spcBef>
              <a:defRPr/>
            </a:pPr>
            <a:r>
              <a:rPr lang="fr-FR" sz="900" b="1" dirty="0">
                <a:solidFill>
                  <a:schemeClr val="tx1">
                    <a:tint val="75000"/>
                  </a:schemeClr>
                </a:solidFill>
                <a:ea typeface="Roboto" pitchFamily="2" charset="0"/>
              </a:rPr>
              <a:t>Webaffiligue – Association : Gérer les adhésions Usep</a:t>
            </a:r>
            <a:endParaRPr lang="fr-FR" sz="900" dirty="0">
              <a:solidFill>
                <a:schemeClr val="tx1">
                  <a:tint val="75000"/>
                </a:schemeClr>
              </a:solidFill>
            </a:endParaRPr>
          </a:p>
        </p:txBody>
      </p:sp>
      <p:sp>
        <p:nvSpPr>
          <p:cNvPr id="14" name="Espace réservé du numéro de diapositive 8"/>
          <p:cNvSpPr txBox="1">
            <a:spLocks/>
          </p:cNvSpPr>
          <p:nvPr/>
        </p:nvSpPr>
        <p:spPr>
          <a:xfrm>
            <a:off x="6553200" y="6525344"/>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3D8E949-95A7-4B5B-98A3-3EA19D180671}" type="slidenum">
              <a:rPr kumimoji="0" lang="fr-FR" sz="9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9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1" name="Rectangle 10"/>
          <p:cNvSpPr/>
          <p:nvPr/>
        </p:nvSpPr>
        <p:spPr>
          <a:xfrm>
            <a:off x="0" y="0"/>
            <a:ext cx="9144000" cy="5486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Sous-titre 2"/>
          <p:cNvSpPr txBox="1">
            <a:spLocks/>
          </p:cNvSpPr>
          <p:nvPr/>
        </p:nvSpPr>
        <p:spPr>
          <a:xfrm>
            <a:off x="0" y="20216"/>
            <a:ext cx="9144000" cy="528464"/>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0" i="0" u="none" strike="noStrike" kern="1200" cap="none" spc="0" normalizeH="0" baseline="0" noProof="0" dirty="0">
                <a:ln>
                  <a:noFill/>
                </a:ln>
                <a:solidFill>
                  <a:schemeClr val="bg1"/>
                </a:solidFill>
                <a:effectLst/>
                <a:uLnTx/>
                <a:uFillTx/>
                <a:latin typeface="+mn-lt"/>
                <a:ea typeface="+mn-ea"/>
                <a:cs typeface="+mn-cs"/>
              </a:rPr>
              <a:t>Etat de l’adhésion de chaque adhérent.e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0"/>
            <a:ext cx="9144000" cy="1752600"/>
          </a:xfrm>
        </p:spPr>
        <p:txBody>
          <a:bodyPr>
            <a:normAutofit/>
          </a:bodyPr>
          <a:lstStyle/>
          <a:p>
            <a:r>
              <a:rPr lang="fr-FR" sz="2800" dirty="0">
                <a:solidFill>
                  <a:srgbClr val="0070C0"/>
                </a:solidFill>
              </a:rPr>
              <a:t>Etat de l’adhésion de chaque adhérent.e</a:t>
            </a:r>
          </a:p>
        </p:txBody>
      </p:sp>
      <p:sp>
        <p:nvSpPr>
          <p:cNvPr id="7" name="ZoneTexte 6"/>
          <p:cNvSpPr txBox="1"/>
          <p:nvPr/>
        </p:nvSpPr>
        <p:spPr>
          <a:xfrm>
            <a:off x="467544" y="1124744"/>
            <a:ext cx="8676456" cy="307777"/>
          </a:xfrm>
          <a:prstGeom prst="rect">
            <a:avLst/>
          </a:prstGeom>
          <a:noFill/>
        </p:spPr>
        <p:txBody>
          <a:bodyPr wrap="square" rtlCol="0">
            <a:spAutoFit/>
          </a:bodyPr>
          <a:lstStyle/>
          <a:p>
            <a:r>
              <a:rPr lang="fr-FR" sz="1400" dirty="0"/>
              <a:t>Voici la signification des différents états d’une adhésion et le lien vers l’espace </a:t>
            </a:r>
            <a:r>
              <a:rPr lang="fr-FR" sz="1400" dirty="0" err="1"/>
              <a:t>Webaffiligue-Adhérent.e</a:t>
            </a:r>
            <a:r>
              <a:rPr lang="fr-FR" sz="1400" dirty="0"/>
              <a:t> :</a:t>
            </a:r>
          </a:p>
        </p:txBody>
      </p:sp>
      <p:cxnSp>
        <p:nvCxnSpPr>
          <p:cNvPr id="12" name="Connecteur droit 11"/>
          <p:cNvCxnSpPr/>
          <p:nvPr/>
        </p:nvCxnSpPr>
        <p:spPr>
          <a:xfrm>
            <a:off x="-108520" y="6597352"/>
            <a:ext cx="936104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Espace réservé du texte 2"/>
          <p:cNvSpPr txBox="1">
            <a:spLocks/>
          </p:cNvSpPr>
          <p:nvPr/>
        </p:nvSpPr>
        <p:spPr>
          <a:xfrm>
            <a:off x="107504" y="6597352"/>
            <a:ext cx="5989637" cy="504056"/>
          </a:xfrm>
          <a:prstGeom prst="rect">
            <a:avLst/>
          </a:prstGeom>
        </p:spPr>
        <p:txBody>
          <a:bodyPr vert="horz" lIns="91440" tIns="45720" rIns="91440" bIns="45720" rtlCol="0">
            <a:noAutofit/>
          </a:bodyPr>
          <a:lstStyle/>
          <a:p>
            <a:pPr lvl="0">
              <a:spcBef>
                <a:spcPct val="20000"/>
              </a:spcBef>
              <a:defRPr/>
            </a:pPr>
            <a:r>
              <a:rPr lang="fr-FR" sz="900" b="1" dirty="0">
                <a:solidFill>
                  <a:schemeClr val="tx1">
                    <a:tint val="75000"/>
                  </a:schemeClr>
                </a:solidFill>
                <a:ea typeface="Roboto" pitchFamily="2" charset="0"/>
              </a:rPr>
              <a:t>Webaffiligue – Association : Gérer les adhésions Usep</a:t>
            </a:r>
            <a:endParaRPr lang="fr-FR" sz="900" dirty="0">
              <a:solidFill>
                <a:schemeClr val="tx1">
                  <a:tint val="75000"/>
                </a:schemeClr>
              </a:solidFill>
            </a:endParaRPr>
          </a:p>
        </p:txBody>
      </p:sp>
      <p:sp>
        <p:nvSpPr>
          <p:cNvPr id="14" name="Espace réservé du numéro de diapositive 8"/>
          <p:cNvSpPr txBox="1">
            <a:spLocks/>
          </p:cNvSpPr>
          <p:nvPr/>
        </p:nvSpPr>
        <p:spPr>
          <a:xfrm>
            <a:off x="6553200" y="6525344"/>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3D8E949-95A7-4B5B-98A3-3EA19D180671}" type="slidenum">
              <a:rPr kumimoji="0" lang="fr-FR" sz="9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9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4098" name="Picture 2"/>
          <p:cNvPicPr>
            <a:picLocks noChangeAspect="1" noChangeArrowheads="1"/>
          </p:cNvPicPr>
          <p:nvPr/>
        </p:nvPicPr>
        <p:blipFill>
          <a:blip r:embed="rId2" cstate="print"/>
          <a:srcRect/>
          <a:stretch>
            <a:fillRect/>
          </a:stretch>
        </p:blipFill>
        <p:spPr bwMode="auto">
          <a:xfrm>
            <a:off x="467544" y="1772816"/>
            <a:ext cx="8514716" cy="3938894"/>
          </a:xfrm>
          <a:prstGeom prst="rect">
            <a:avLst/>
          </a:prstGeom>
          <a:noFill/>
          <a:ln w="9525">
            <a:noFill/>
            <a:miter lim="800000"/>
            <a:headEnd/>
            <a:tailEnd/>
          </a:ln>
        </p:spPr>
      </p:pic>
      <p:cxnSp>
        <p:nvCxnSpPr>
          <p:cNvPr id="11" name="Connecteur droit 10"/>
          <p:cNvCxnSpPr/>
          <p:nvPr/>
        </p:nvCxnSpPr>
        <p:spPr>
          <a:xfrm>
            <a:off x="0" y="620688"/>
            <a:ext cx="9159589" cy="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p:cNvCxnSpPr/>
          <p:nvPr/>
        </p:nvCxnSpPr>
        <p:spPr>
          <a:xfrm>
            <a:off x="-108520" y="6597352"/>
            <a:ext cx="936104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Espace réservé du texte 2"/>
          <p:cNvSpPr txBox="1">
            <a:spLocks/>
          </p:cNvSpPr>
          <p:nvPr/>
        </p:nvSpPr>
        <p:spPr>
          <a:xfrm>
            <a:off x="107504" y="6597352"/>
            <a:ext cx="5989637" cy="504056"/>
          </a:xfrm>
          <a:prstGeom prst="rect">
            <a:avLst/>
          </a:prstGeom>
        </p:spPr>
        <p:txBody>
          <a:bodyPr vert="horz" lIns="91440" tIns="45720" rIns="91440" bIns="45720" rtlCol="0">
            <a:noAutofit/>
          </a:bodyPr>
          <a:lstStyle/>
          <a:p>
            <a:pPr lvl="0">
              <a:spcBef>
                <a:spcPct val="20000"/>
              </a:spcBef>
              <a:defRPr/>
            </a:pPr>
            <a:r>
              <a:rPr lang="fr-FR" sz="900" b="1" dirty="0">
                <a:solidFill>
                  <a:schemeClr val="tx1">
                    <a:tint val="75000"/>
                  </a:schemeClr>
                </a:solidFill>
                <a:ea typeface="Roboto" pitchFamily="2" charset="0"/>
              </a:rPr>
              <a:t>Webaffiligue – Association : Gérer les adhésions Usep</a:t>
            </a:r>
            <a:endParaRPr lang="fr-FR" sz="900" dirty="0">
              <a:solidFill>
                <a:schemeClr val="tx1">
                  <a:tint val="75000"/>
                </a:schemeClr>
              </a:solidFill>
            </a:endParaRPr>
          </a:p>
        </p:txBody>
      </p:sp>
      <p:sp>
        <p:nvSpPr>
          <p:cNvPr id="13" name="Espace réservé du numéro de diapositive 8"/>
          <p:cNvSpPr txBox="1">
            <a:spLocks/>
          </p:cNvSpPr>
          <p:nvPr/>
        </p:nvSpPr>
        <p:spPr>
          <a:xfrm>
            <a:off x="6553200" y="6525344"/>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3D8E949-95A7-4B5B-98A3-3EA19D180671}" type="slidenum">
              <a:rPr kumimoji="0" lang="fr-FR" sz="9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9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5" name="ZoneTexte 14"/>
          <p:cNvSpPr txBox="1"/>
          <p:nvPr/>
        </p:nvSpPr>
        <p:spPr>
          <a:xfrm>
            <a:off x="827584" y="2780928"/>
            <a:ext cx="7632848" cy="1477328"/>
          </a:xfrm>
          <a:prstGeom prst="rect">
            <a:avLst/>
          </a:prstGeom>
          <a:noFill/>
        </p:spPr>
        <p:txBody>
          <a:bodyPr wrap="square" rtlCol="0">
            <a:spAutoFit/>
          </a:bodyPr>
          <a:lstStyle/>
          <a:p>
            <a:r>
              <a:rPr lang="fr-FR" dirty="0"/>
              <a:t>Comment renouveler une adhésion adulte et la transmettre à votre fédération ?</a:t>
            </a:r>
          </a:p>
          <a:p>
            <a:endParaRPr lang="fr-FR" dirty="0"/>
          </a:p>
          <a:p>
            <a:r>
              <a:rPr lang="fr-FR" u="sng" dirty="0"/>
              <a:t>Remarque</a:t>
            </a:r>
            <a:r>
              <a:rPr lang="fr-FR" dirty="0"/>
              <a:t> :</a:t>
            </a:r>
          </a:p>
          <a:p>
            <a:r>
              <a:rPr lang="fr-FR" dirty="0"/>
              <a:t>Cas où le renouvellement est identique à l’année dernière et ne nécessite pas de saisie ou modification par le.la responsable associatif.</a:t>
            </a:r>
          </a:p>
        </p:txBody>
      </p:sp>
      <p:sp>
        <p:nvSpPr>
          <p:cNvPr id="10" name="Rectangle 9"/>
          <p:cNvSpPr/>
          <p:nvPr/>
        </p:nvSpPr>
        <p:spPr>
          <a:xfrm>
            <a:off x="0" y="0"/>
            <a:ext cx="9144000" cy="5486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Sous-titre 2"/>
          <p:cNvSpPr txBox="1">
            <a:spLocks/>
          </p:cNvSpPr>
          <p:nvPr/>
        </p:nvSpPr>
        <p:spPr>
          <a:xfrm>
            <a:off x="0" y="20216"/>
            <a:ext cx="9144000" cy="528464"/>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0" i="0" u="none" strike="noStrike" kern="1200" cap="none" spc="0" normalizeH="0" baseline="0" noProof="0" dirty="0">
                <a:ln>
                  <a:noFill/>
                </a:ln>
                <a:solidFill>
                  <a:schemeClr val="bg1"/>
                </a:solidFill>
                <a:effectLst/>
                <a:uLnTx/>
                <a:uFillTx/>
                <a:latin typeface="+mn-lt"/>
                <a:ea typeface="+mn-ea"/>
                <a:cs typeface="+mn-cs"/>
              </a:rPr>
              <a:t>Renouveler une</a:t>
            </a:r>
            <a:r>
              <a:rPr kumimoji="0" lang="fr-FR" sz="2800" b="0" i="0" u="none" strike="noStrike" kern="1200" cap="none" spc="0" normalizeH="0" noProof="0" dirty="0">
                <a:ln>
                  <a:noFill/>
                </a:ln>
                <a:solidFill>
                  <a:schemeClr val="bg1"/>
                </a:solidFill>
                <a:effectLst/>
                <a:uLnTx/>
                <a:uFillTx/>
                <a:latin typeface="+mn-lt"/>
                <a:ea typeface="+mn-ea"/>
                <a:cs typeface="+mn-cs"/>
              </a:rPr>
              <a:t> adhésion adulte Usep</a:t>
            </a:r>
            <a:endParaRPr kumimoji="0" lang="fr-FR" sz="28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548680"/>
            <a:ext cx="9144000" cy="4158114"/>
          </a:xfrm>
          <a:prstGeom prst="rect">
            <a:avLst/>
          </a:prstGeom>
          <a:noFill/>
          <a:ln w="9525">
            <a:solidFill>
              <a:schemeClr val="accent1"/>
            </a:solidFill>
            <a:miter lim="800000"/>
            <a:headEnd/>
            <a:tailEnd/>
          </a:ln>
        </p:spPr>
      </p:pic>
      <p:sp>
        <p:nvSpPr>
          <p:cNvPr id="3" name="Sous-titre 2"/>
          <p:cNvSpPr>
            <a:spLocks noGrp="1"/>
          </p:cNvSpPr>
          <p:nvPr>
            <p:ph type="subTitle" idx="1"/>
          </p:nvPr>
        </p:nvSpPr>
        <p:spPr>
          <a:xfrm>
            <a:off x="0" y="0"/>
            <a:ext cx="9144000" cy="1752600"/>
          </a:xfrm>
        </p:spPr>
        <p:txBody>
          <a:bodyPr>
            <a:normAutofit/>
          </a:bodyPr>
          <a:lstStyle/>
          <a:p>
            <a:r>
              <a:rPr lang="fr-FR" sz="2800" dirty="0">
                <a:solidFill>
                  <a:srgbClr val="0070C0"/>
                </a:solidFill>
              </a:rPr>
              <a:t>Renouveler une adhésion adulte Usep</a:t>
            </a:r>
          </a:p>
        </p:txBody>
      </p:sp>
      <p:sp>
        <p:nvSpPr>
          <p:cNvPr id="7" name="ZoneTexte 6"/>
          <p:cNvSpPr txBox="1"/>
          <p:nvPr/>
        </p:nvSpPr>
        <p:spPr>
          <a:xfrm>
            <a:off x="251520" y="4941168"/>
            <a:ext cx="8892480" cy="307777"/>
          </a:xfrm>
          <a:prstGeom prst="rect">
            <a:avLst/>
          </a:prstGeom>
          <a:noFill/>
        </p:spPr>
        <p:txBody>
          <a:bodyPr wrap="square" rtlCol="0">
            <a:spAutoFit/>
          </a:bodyPr>
          <a:lstStyle/>
          <a:p>
            <a:r>
              <a:rPr lang="fr-FR" sz="1400" dirty="0"/>
              <a:t>Pour renouveler une adhésion, cliquez sur la ligne d’</a:t>
            </a:r>
            <a:r>
              <a:rPr lang="fr-FR" sz="1400" dirty="0" err="1"/>
              <a:t>un.e</a:t>
            </a:r>
            <a:r>
              <a:rPr lang="fr-FR" sz="1400" dirty="0"/>
              <a:t> adhérent.e.</a:t>
            </a:r>
          </a:p>
        </p:txBody>
      </p:sp>
      <p:pic>
        <p:nvPicPr>
          <p:cNvPr id="10" name="Image 9" descr="doigt.gif"/>
          <p:cNvPicPr>
            <a:picLocks noChangeAspect="1"/>
          </p:cNvPicPr>
          <p:nvPr/>
        </p:nvPicPr>
        <p:blipFill>
          <a:blip r:embed="rId3" cstate="print"/>
          <a:stretch>
            <a:fillRect/>
          </a:stretch>
        </p:blipFill>
        <p:spPr>
          <a:xfrm>
            <a:off x="4716016" y="3717032"/>
            <a:ext cx="527050" cy="482600"/>
          </a:xfrm>
          <a:prstGeom prst="rect">
            <a:avLst/>
          </a:prstGeom>
        </p:spPr>
      </p:pic>
      <p:cxnSp>
        <p:nvCxnSpPr>
          <p:cNvPr id="9" name="Connecteur droit 8"/>
          <p:cNvCxnSpPr/>
          <p:nvPr/>
        </p:nvCxnSpPr>
        <p:spPr>
          <a:xfrm>
            <a:off x="-108520" y="6597352"/>
            <a:ext cx="936104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Espace réservé du texte 2"/>
          <p:cNvSpPr txBox="1">
            <a:spLocks/>
          </p:cNvSpPr>
          <p:nvPr/>
        </p:nvSpPr>
        <p:spPr>
          <a:xfrm>
            <a:off x="107504" y="6597352"/>
            <a:ext cx="5989637" cy="504056"/>
          </a:xfrm>
          <a:prstGeom prst="rect">
            <a:avLst/>
          </a:prstGeom>
        </p:spPr>
        <p:txBody>
          <a:bodyPr vert="horz" lIns="91440" tIns="45720" rIns="91440" bIns="45720" rtlCol="0">
            <a:noAutofit/>
          </a:bodyPr>
          <a:lstStyle/>
          <a:p>
            <a:pPr lvl="0">
              <a:spcBef>
                <a:spcPct val="20000"/>
              </a:spcBef>
              <a:defRPr/>
            </a:pPr>
            <a:r>
              <a:rPr lang="fr-FR" sz="900" b="1" dirty="0">
                <a:solidFill>
                  <a:schemeClr val="tx1">
                    <a:tint val="75000"/>
                  </a:schemeClr>
                </a:solidFill>
                <a:ea typeface="Roboto" pitchFamily="2" charset="0"/>
              </a:rPr>
              <a:t>Webaffiligue – Association : Gérer les adhésions Usep</a:t>
            </a:r>
            <a:endParaRPr lang="fr-FR" sz="900" dirty="0">
              <a:solidFill>
                <a:schemeClr val="tx1">
                  <a:tint val="75000"/>
                </a:schemeClr>
              </a:solidFill>
            </a:endParaRPr>
          </a:p>
        </p:txBody>
      </p:sp>
      <p:sp>
        <p:nvSpPr>
          <p:cNvPr id="13" name="Espace réservé du numéro de diapositive 8"/>
          <p:cNvSpPr txBox="1">
            <a:spLocks/>
          </p:cNvSpPr>
          <p:nvPr/>
        </p:nvSpPr>
        <p:spPr>
          <a:xfrm>
            <a:off x="6553200" y="6525344"/>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3D8E949-95A7-4B5B-98A3-3EA19D180671}" type="slidenum">
              <a:rPr kumimoji="0" lang="fr-FR" sz="9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9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932</TotalTime>
  <Words>1937</Words>
  <Application>Microsoft Office PowerPoint</Application>
  <PresentationFormat>Affichage à l'écran (4:3)</PresentationFormat>
  <Paragraphs>314</Paragraphs>
  <Slides>47</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47</vt:i4>
      </vt:variant>
    </vt:vector>
  </HeadingPairs>
  <TitlesOfParts>
    <vt:vector size="51" baseType="lpstr">
      <vt:lpstr>Arial</vt:lpstr>
      <vt:lpstr>Calibri</vt:lpstr>
      <vt:lpstr>Roboto</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LIGUE DE L'ENSEIGNEMENT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Pascal</dc:creator>
  <cp:lastModifiedBy>Sandrine</cp:lastModifiedBy>
  <cp:revision>157</cp:revision>
  <dcterms:created xsi:type="dcterms:W3CDTF">2018-05-18T07:10:58Z</dcterms:created>
  <dcterms:modified xsi:type="dcterms:W3CDTF">2018-07-06T10:54:07Z</dcterms:modified>
</cp:coreProperties>
</file>